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3"/>
  </p:notesMasterIdLst>
  <p:handoutMasterIdLst>
    <p:handoutMasterId r:id="rId74"/>
  </p:handoutMasterIdLst>
  <p:sldIdLst>
    <p:sldId id="399" r:id="rId5"/>
    <p:sldId id="258" r:id="rId6"/>
    <p:sldId id="259" r:id="rId7"/>
    <p:sldId id="257" r:id="rId8"/>
    <p:sldId id="266" r:id="rId9"/>
    <p:sldId id="265" r:id="rId10"/>
    <p:sldId id="405" r:id="rId11"/>
    <p:sldId id="260" r:id="rId12"/>
    <p:sldId id="261" r:id="rId13"/>
    <p:sldId id="267" r:id="rId14"/>
    <p:sldId id="262" r:id="rId15"/>
    <p:sldId id="466" r:id="rId16"/>
    <p:sldId id="478" r:id="rId17"/>
    <p:sldId id="332" r:id="rId18"/>
    <p:sldId id="470" r:id="rId19"/>
    <p:sldId id="479" r:id="rId20"/>
    <p:sldId id="476" r:id="rId21"/>
    <p:sldId id="477" r:id="rId22"/>
    <p:sldId id="475" r:id="rId23"/>
    <p:sldId id="463" r:id="rId24"/>
    <p:sldId id="375" r:id="rId25"/>
    <p:sldId id="410" r:id="rId26"/>
    <p:sldId id="432" r:id="rId27"/>
    <p:sldId id="433" r:id="rId28"/>
    <p:sldId id="407" r:id="rId29"/>
    <p:sldId id="400" r:id="rId30"/>
    <p:sldId id="408" r:id="rId31"/>
    <p:sldId id="394" r:id="rId32"/>
    <p:sldId id="467" r:id="rId33"/>
    <p:sldId id="412" r:id="rId34"/>
    <p:sldId id="471" r:id="rId35"/>
    <p:sldId id="414" r:id="rId36"/>
    <p:sldId id="434" r:id="rId37"/>
    <p:sldId id="435" r:id="rId38"/>
    <p:sldId id="415" r:id="rId39"/>
    <p:sldId id="442" r:id="rId40"/>
    <p:sldId id="464" r:id="rId41"/>
    <p:sldId id="417" r:id="rId42"/>
    <p:sldId id="416" r:id="rId43"/>
    <p:sldId id="472" r:id="rId44"/>
    <p:sldId id="445" r:id="rId45"/>
    <p:sldId id="437" r:id="rId46"/>
    <p:sldId id="446" r:id="rId47"/>
    <p:sldId id="436" r:id="rId48"/>
    <p:sldId id="448" r:id="rId49"/>
    <p:sldId id="441" r:id="rId50"/>
    <p:sldId id="440" r:id="rId51"/>
    <p:sldId id="473" r:id="rId52"/>
    <p:sldId id="451" r:id="rId53"/>
    <p:sldId id="452" r:id="rId54"/>
    <p:sldId id="455" r:id="rId55"/>
    <p:sldId id="458" r:id="rId56"/>
    <p:sldId id="459" r:id="rId57"/>
    <p:sldId id="418" r:id="rId58"/>
    <p:sldId id="419" r:id="rId59"/>
    <p:sldId id="420" r:id="rId60"/>
    <p:sldId id="468" r:id="rId61"/>
    <p:sldId id="474" r:id="rId62"/>
    <p:sldId id="423" r:id="rId63"/>
    <p:sldId id="465" r:id="rId64"/>
    <p:sldId id="428" r:id="rId65"/>
    <p:sldId id="429" r:id="rId66"/>
    <p:sldId id="430" r:id="rId67"/>
    <p:sldId id="308" r:id="rId68"/>
    <p:sldId id="395" r:id="rId69"/>
    <p:sldId id="396" r:id="rId70"/>
    <p:sldId id="397" r:id="rId71"/>
    <p:sldId id="379" r:id="rId7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1B5"/>
    <a:srgbClr val="FCFDFC"/>
    <a:srgbClr val="C5C5C5"/>
    <a:srgbClr val="D9D9D9"/>
    <a:srgbClr val="149491"/>
    <a:srgbClr val="1C5B6D"/>
    <a:srgbClr val="000000"/>
    <a:srgbClr val="A6A6A6"/>
    <a:srgbClr val="381C28"/>
    <a:srgbClr val="011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0" autoAdjust="0"/>
    <p:restoredTop sz="9243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8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7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err="1">
                <a:solidFill>
                  <a:srgbClr val="002060"/>
                </a:solidFill>
              </a:rPr>
              <a:t>Escenario</a:t>
            </a:r>
            <a:r>
              <a:rPr lang="en-US" sz="2400" b="1" dirty="0">
                <a:solidFill>
                  <a:srgbClr val="002060"/>
                </a:solidFill>
              </a:rPr>
              <a:t>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92</c:v>
                </c:pt>
                <c:pt idx="1">
                  <c:v>90</c:v>
                </c:pt>
                <c:pt idx="2">
                  <c:v>91</c:v>
                </c:pt>
                <c:pt idx="3">
                  <c:v>86</c:v>
                </c:pt>
                <c:pt idx="4">
                  <c:v>89</c:v>
                </c:pt>
                <c:pt idx="5">
                  <c:v>87</c:v>
                </c:pt>
                <c:pt idx="6">
                  <c:v>88</c:v>
                </c:pt>
                <c:pt idx="7">
                  <c:v>30</c:v>
                </c:pt>
                <c:pt idx="8">
                  <c:v>85</c:v>
                </c:pt>
                <c:pt idx="9">
                  <c:v>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19-4A4B-A682-5AE997947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0081583"/>
        <c:axId val="1967162431"/>
      </c:scatterChart>
      <c:valAx>
        <c:axId val="17200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67162431"/>
        <c:crosses val="autoZero"/>
        <c:crossBetween val="midCat"/>
      </c:valAx>
      <c:valAx>
        <c:axId val="196716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20081583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err="1">
                <a:solidFill>
                  <a:srgbClr val="002060"/>
                </a:solidFill>
              </a:rPr>
              <a:t>Escenario</a:t>
            </a:r>
            <a:r>
              <a:rPr lang="en-US" b="1" dirty="0">
                <a:solidFill>
                  <a:srgbClr val="002060"/>
                </a:solidFill>
              </a:rPr>
              <a:t>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92</c:v>
                </c:pt>
                <c:pt idx="1">
                  <c:v>90</c:v>
                </c:pt>
                <c:pt idx="2">
                  <c:v>91</c:v>
                </c:pt>
                <c:pt idx="3">
                  <c:v>86</c:v>
                </c:pt>
                <c:pt idx="4">
                  <c:v>89</c:v>
                </c:pt>
                <c:pt idx="5">
                  <c:v>87</c:v>
                </c:pt>
                <c:pt idx="6">
                  <c:v>88</c:v>
                </c:pt>
                <c:pt idx="7">
                  <c:v>85</c:v>
                </c:pt>
                <c:pt idx="8">
                  <c:v>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10-4B73-A5C7-782E7C562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0081583"/>
        <c:axId val="1967162431"/>
      </c:scatterChart>
      <c:valAx>
        <c:axId val="17200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67162431"/>
        <c:crosses val="autoZero"/>
        <c:crossBetween val="midCat"/>
      </c:valAx>
      <c:valAx>
        <c:axId val="196716243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720081583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</a:t>
          </a:r>
          <a:br>
            <a:rPr lang="es-MX" sz="1400" b="1" dirty="0">
              <a:latin typeface="+mj-lt"/>
            </a:rPr>
          </a:br>
          <a:r>
            <a:rPr lang="es-MX" sz="1400" b="1" dirty="0">
              <a:latin typeface="+mj-lt"/>
            </a:rPr>
            <a:t>del Negocio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de los datos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Preparación de los datos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Modelado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Evaluación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Despliegue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Todos los módulos</a:t>
          </a:r>
          <a:endParaRPr lang="en-US" sz="13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Aplicaciones</a:t>
          </a:r>
          <a:endParaRPr lang="en-US" sz="13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dirty="0">
              <a:solidFill>
                <a:srgbClr val="002060"/>
              </a:solidFill>
              <a:latin typeface="+mj-lt"/>
            </a:rPr>
            <a:t>)</a:t>
          </a:r>
          <a:endParaRPr lang="en-US" sz="13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</a:t>
          </a:r>
          <a:br>
            <a:rPr lang="es-MX" sz="1300" b="1" dirty="0">
              <a:latin typeface="+mj-lt"/>
            </a:rPr>
          </a:br>
          <a:r>
            <a:rPr lang="es-MX" sz="1300" b="1" dirty="0">
              <a:latin typeface="+mj-lt"/>
            </a:rPr>
            <a:t>del Negocio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300" dirty="0">
              <a:latin typeface="+mj-lt"/>
            </a:rPr>
            <a:t>Ustedes - Expertos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de los datos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1 - 3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Preparación de los datos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559C44A-BFD1-8B4A-94F6-757B62F4F21A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1C05D370-889C-0848-B706-73DFC1F5CD59}" type="parTrans" cxnId="{0D65C6AF-16A2-0849-9DE9-4B3743631BF4}">
      <dgm:prSet/>
      <dgm:spPr/>
      <dgm:t>
        <a:bodyPr/>
        <a:lstStyle/>
        <a:p>
          <a:endParaRPr lang="en-US" sz="1300"/>
        </a:p>
      </dgm:t>
    </dgm:pt>
    <dgm:pt modelId="{F7C5E7C5-3A63-C74D-8529-B2B7786D74FE}" type="sibTrans" cxnId="{0D65C6AF-16A2-0849-9DE9-4B3743631BF4}">
      <dgm:prSet/>
      <dgm:spPr/>
      <dgm:t>
        <a:bodyPr/>
        <a:lstStyle/>
        <a:p>
          <a:endParaRPr lang="en-US" sz="1300"/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0BC3E15B-4782-1A47-96EA-04A795808C6B}" type="presOf" srcId="{4559C44A-BFD1-8B4A-94F6-757B62F4F21A}" destId="{30FACBEA-7B16-4A07-BE16-D36F76F285F3}" srcOrd="0" destOrd="1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0D65C6AF-16A2-0849-9DE9-4B3743631BF4}" srcId="{36497360-7E69-4CA2-9F87-C4C13F046C78}" destId="{4559C44A-BFD1-8B4A-94F6-757B62F4F21A}" srcOrd="1" destOrd="0" parTransId="{1C05D370-889C-0848-B706-73DFC1F5CD59}" sibTransId="{F7C5E7C5-3A63-C74D-8529-B2B7786D74FE}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Modelado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Evaluación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Despliegue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Todos los módulos</a:t>
          </a:r>
          <a:endParaRPr lang="en-US" sz="13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Aplicaciones</a:t>
          </a:r>
          <a:endParaRPr lang="en-US" sz="13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dirty="0">
              <a:solidFill>
                <a:srgbClr val="002060"/>
              </a:solidFill>
              <a:latin typeface="+mj-lt"/>
            </a:rPr>
            <a:t>)</a:t>
          </a:r>
          <a:endParaRPr lang="en-US" sz="13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49F5DE-DCBD-4F99-A963-CD1A66DC87F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F6F0E-1889-4319-9CE0-F7AFD8F9107F}">
      <dgm:prSet phldrT="[Text]" custT="1"/>
      <dgm:spPr/>
      <dgm:t>
        <a:bodyPr/>
        <a:lstStyle/>
        <a:p>
          <a:r>
            <a:rPr lang="es-MX" sz="1400" b="1" dirty="0"/>
            <a:t>Limpieza</a:t>
          </a:r>
          <a:endParaRPr lang="en-US" sz="1400" b="1" dirty="0"/>
        </a:p>
      </dgm:t>
    </dgm:pt>
    <dgm:pt modelId="{2CD8D86F-1779-4091-B6FF-D44BE5DAF518}" type="parTrans" cxnId="{1AAB5C3A-2D14-42EA-990E-13FCDAD92D9B}">
      <dgm:prSet/>
      <dgm:spPr/>
      <dgm:t>
        <a:bodyPr/>
        <a:lstStyle/>
        <a:p>
          <a:endParaRPr lang="en-US" sz="1100"/>
        </a:p>
      </dgm:t>
    </dgm:pt>
    <dgm:pt modelId="{FDC805DF-D0E5-4D09-9728-E5E527778175}" type="sibTrans" cxnId="{1AAB5C3A-2D14-42EA-990E-13FCDAD92D9B}">
      <dgm:prSet/>
      <dgm:spPr/>
      <dgm:t>
        <a:bodyPr/>
        <a:lstStyle/>
        <a:p>
          <a:endParaRPr lang="en-US" sz="1100"/>
        </a:p>
      </dgm:t>
    </dgm:pt>
    <dgm:pt modelId="{18FEA8EF-13AC-4111-ACD0-CDD74D2209EC}">
      <dgm:prSet phldrT="[Text]" custT="1"/>
      <dgm:spPr/>
      <dgm:t>
        <a:bodyPr/>
        <a:lstStyle/>
        <a:p>
          <a:r>
            <a:rPr lang="es-MX" sz="1400" b="1" dirty="0"/>
            <a:t>Diseño y Construcción:</a:t>
          </a:r>
        </a:p>
      </dgm:t>
    </dgm:pt>
    <dgm:pt modelId="{A3131352-980B-4CFE-9306-F83E6931DD12}" type="parTrans" cxnId="{EB1334B7-E7CB-41A9-ADC6-3288B4884D23}">
      <dgm:prSet/>
      <dgm:spPr/>
      <dgm:t>
        <a:bodyPr/>
        <a:lstStyle/>
        <a:p>
          <a:endParaRPr lang="en-US" sz="1100"/>
        </a:p>
      </dgm:t>
    </dgm:pt>
    <dgm:pt modelId="{475BD43D-F057-4A42-B203-36F205F0821F}" type="sibTrans" cxnId="{EB1334B7-E7CB-41A9-ADC6-3288B4884D23}">
      <dgm:prSet/>
      <dgm:spPr/>
      <dgm:t>
        <a:bodyPr/>
        <a:lstStyle/>
        <a:p>
          <a:endParaRPr lang="en-US" sz="1100"/>
        </a:p>
      </dgm:t>
    </dgm:pt>
    <dgm:pt modelId="{F91B78E5-C5CE-47DF-9384-14C8D2378527}">
      <dgm:prSet phldrT="[Text]" custT="1"/>
      <dgm:spPr/>
      <dgm:t>
        <a:bodyPr/>
        <a:lstStyle/>
        <a:p>
          <a:r>
            <a:rPr lang="es-MX" sz="1400" b="1" dirty="0"/>
            <a:t>Selección:</a:t>
          </a:r>
          <a:endParaRPr lang="en-US" sz="1400" b="1" dirty="0"/>
        </a:p>
      </dgm:t>
    </dgm:pt>
    <dgm:pt modelId="{9F329560-0FC4-445A-82E3-34574CCABA4C}" type="parTrans" cxnId="{3A31CE28-0A2D-4F6A-89D9-BA9DAA82C66B}">
      <dgm:prSet/>
      <dgm:spPr/>
      <dgm:t>
        <a:bodyPr/>
        <a:lstStyle/>
        <a:p>
          <a:endParaRPr lang="en-US" sz="1100"/>
        </a:p>
      </dgm:t>
    </dgm:pt>
    <dgm:pt modelId="{5825FCD2-F1B5-4CC9-ACD4-848A44ABA8B5}" type="sibTrans" cxnId="{3A31CE28-0A2D-4F6A-89D9-BA9DAA82C66B}">
      <dgm:prSet/>
      <dgm:spPr/>
      <dgm:t>
        <a:bodyPr/>
        <a:lstStyle/>
        <a:p>
          <a:endParaRPr lang="en-US" sz="1100"/>
        </a:p>
      </dgm:t>
    </dgm:pt>
    <dgm:pt modelId="{33A2435E-546D-498A-AE67-9CE872E86412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s-MX" sz="1100" dirty="0"/>
            <a:t>Reducción de dimensionalidad</a:t>
          </a:r>
          <a:endParaRPr lang="en-US" sz="1100" dirty="0"/>
        </a:p>
      </dgm:t>
    </dgm:pt>
    <dgm:pt modelId="{06E78C9F-25D1-41F8-A98C-BF33C2CF737D}" type="parTrans" cxnId="{8153CF34-EE9B-479C-80D1-1B33DB472137}">
      <dgm:prSet/>
      <dgm:spPr/>
      <dgm:t>
        <a:bodyPr/>
        <a:lstStyle/>
        <a:p>
          <a:endParaRPr lang="en-US" sz="1100"/>
        </a:p>
      </dgm:t>
    </dgm:pt>
    <dgm:pt modelId="{BE53F9CC-3BFA-4A05-9EF8-ADE51B8AF73C}" type="sibTrans" cxnId="{8153CF34-EE9B-479C-80D1-1B33DB472137}">
      <dgm:prSet/>
      <dgm:spPr/>
      <dgm:t>
        <a:bodyPr/>
        <a:lstStyle/>
        <a:p>
          <a:endParaRPr lang="en-US" sz="1100"/>
        </a:p>
      </dgm:t>
    </dgm:pt>
    <dgm:pt modelId="{9D7CE0D3-C64B-432D-9507-00EC5AB01AEF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s-MX" sz="1100" dirty="0"/>
            <a:t>Tratamiento de valores perdidos  </a:t>
          </a:r>
          <a:endParaRPr lang="en-US" sz="1100" dirty="0"/>
        </a:p>
      </dgm:t>
    </dgm:pt>
    <dgm:pt modelId="{52E3AC4A-4564-4B71-B745-06E7B1F62372}" type="parTrans" cxnId="{E4DFBA27-5557-4D58-B341-88F16BC6D005}">
      <dgm:prSet/>
      <dgm:spPr/>
      <dgm:t>
        <a:bodyPr/>
        <a:lstStyle/>
        <a:p>
          <a:endParaRPr lang="en-US" sz="1100"/>
        </a:p>
      </dgm:t>
    </dgm:pt>
    <dgm:pt modelId="{DA41237D-CA2F-4F6B-A1B7-8DBAEE1AF3C6}" type="sibTrans" cxnId="{E4DFBA27-5557-4D58-B341-88F16BC6D005}">
      <dgm:prSet/>
      <dgm:spPr/>
      <dgm:t>
        <a:bodyPr/>
        <a:lstStyle/>
        <a:p>
          <a:endParaRPr lang="en-US" sz="1100"/>
        </a:p>
      </dgm:t>
    </dgm:pt>
    <dgm:pt modelId="{A0F57932-0012-48C0-BA95-23F1D7FC4C83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s-MX" sz="1100" dirty="0"/>
            <a:t>Tratamiento de valores atípicos</a:t>
          </a:r>
        </a:p>
      </dgm:t>
    </dgm:pt>
    <dgm:pt modelId="{6AF5089D-1A9A-4FC9-97C0-BB327C749195}" type="parTrans" cxnId="{3689419A-8038-4C59-8AF3-84EC74B403FF}">
      <dgm:prSet/>
      <dgm:spPr/>
      <dgm:t>
        <a:bodyPr/>
        <a:lstStyle/>
        <a:p>
          <a:endParaRPr lang="en-US" sz="1100"/>
        </a:p>
      </dgm:t>
    </dgm:pt>
    <dgm:pt modelId="{212E5139-F250-4BFF-9ED0-EC339376D458}" type="sibTrans" cxnId="{3689419A-8038-4C59-8AF3-84EC74B403FF}">
      <dgm:prSet/>
      <dgm:spPr/>
      <dgm:t>
        <a:bodyPr/>
        <a:lstStyle/>
        <a:p>
          <a:endParaRPr lang="en-US" sz="1100"/>
        </a:p>
      </dgm:t>
    </dgm:pt>
    <dgm:pt modelId="{3C3A1AE5-113A-4146-A2B4-5811F1801845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s-MX" sz="1100" dirty="0">
              <a:solidFill>
                <a:srgbClr val="002060"/>
              </a:solidFill>
            </a:rPr>
            <a:t>Distribución de variables</a:t>
          </a:r>
        </a:p>
      </dgm:t>
    </dgm:pt>
    <dgm:pt modelId="{D48DA5BF-3C5E-41BC-BB5A-97F0C2D729A5}" type="parTrans" cxnId="{9BCF1D6D-D9D8-4B67-8893-E9889F125251}">
      <dgm:prSet/>
      <dgm:spPr/>
      <dgm:t>
        <a:bodyPr/>
        <a:lstStyle/>
        <a:p>
          <a:endParaRPr lang="en-US" sz="1100"/>
        </a:p>
      </dgm:t>
    </dgm:pt>
    <dgm:pt modelId="{DDAF875D-32F2-4136-89AA-C81505A6A7E8}" type="sibTrans" cxnId="{9BCF1D6D-D9D8-4B67-8893-E9889F125251}">
      <dgm:prSet/>
      <dgm:spPr/>
      <dgm:t>
        <a:bodyPr/>
        <a:lstStyle/>
        <a:p>
          <a:endParaRPr lang="en-US" sz="1100"/>
        </a:p>
      </dgm:t>
    </dgm:pt>
    <dgm:pt modelId="{43A03F22-A8B2-4601-A35D-A494B61C02CF}">
      <dgm:prSet phldrT="[Text]" custT="1"/>
      <dgm:spPr/>
      <dgm:t>
        <a:bodyPr/>
        <a:lstStyle/>
        <a:p>
          <a:pPr>
            <a:buClr>
              <a:schemeClr val="accent2"/>
            </a:buClr>
          </a:pPr>
          <a:r>
            <a:rPr lang="es-MX" sz="1100" dirty="0"/>
            <a:t>Agrupamiento de variables</a:t>
          </a:r>
        </a:p>
      </dgm:t>
    </dgm:pt>
    <dgm:pt modelId="{AF7313F4-ADEF-4279-9503-1F0F303C862B}" type="parTrans" cxnId="{A00E6245-AB6B-491E-94DB-FA035572D451}">
      <dgm:prSet/>
      <dgm:spPr/>
      <dgm:t>
        <a:bodyPr/>
        <a:lstStyle/>
        <a:p>
          <a:endParaRPr lang="en-US" sz="1100"/>
        </a:p>
      </dgm:t>
    </dgm:pt>
    <dgm:pt modelId="{C30D9899-497B-46EA-8169-EA5A550CD133}" type="sibTrans" cxnId="{A00E6245-AB6B-491E-94DB-FA035572D451}">
      <dgm:prSet/>
      <dgm:spPr/>
      <dgm:t>
        <a:bodyPr/>
        <a:lstStyle/>
        <a:p>
          <a:endParaRPr lang="en-US" sz="1100"/>
        </a:p>
      </dgm:t>
    </dgm:pt>
    <dgm:pt modelId="{E6C4659E-D8DF-4CE0-9512-B475F4F5B2FD}" type="pres">
      <dgm:prSet presAssocID="{9349F5DE-DCBD-4F99-A963-CD1A66DC87F5}" presName="Name0" presStyleCnt="0">
        <dgm:presLayoutVars>
          <dgm:dir/>
          <dgm:animLvl val="lvl"/>
          <dgm:resizeHandles val="exact"/>
        </dgm:presLayoutVars>
      </dgm:prSet>
      <dgm:spPr/>
    </dgm:pt>
    <dgm:pt modelId="{3C560E9D-70BA-411F-9547-91B6D9B43304}" type="pres">
      <dgm:prSet presAssocID="{80CF6F0E-1889-4319-9CE0-F7AFD8F9107F}" presName="composite" presStyleCnt="0"/>
      <dgm:spPr/>
    </dgm:pt>
    <dgm:pt modelId="{980EAE1F-147B-497A-BD86-FF27866AC8F5}" type="pres">
      <dgm:prSet presAssocID="{80CF6F0E-1889-4319-9CE0-F7AFD8F9107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67DCB39-4A80-4819-8872-2737C7D5AF1F}" type="pres">
      <dgm:prSet presAssocID="{80CF6F0E-1889-4319-9CE0-F7AFD8F9107F}" presName="desTx" presStyleLbl="alignAccFollowNode1" presStyleIdx="0" presStyleCnt="3">
        <dgm:presLayoutVars>
          <dgm:bulletEnabled val="1"/>
        </dgm:presLayoutVars>
      </dgm:prSet>
      <dgm:spPr/>
    </dgm:pt>
    <dgm:pt modelId="{F158B790-E1A1-4F6D-A5F5-29204FA09AD1}" type="pres">
      <dgm:prSet presAssocID="{FDC805DF-D0E5-4D09-9728-E5E527778175}" presName="space" presStyleCnt="0"/>
      <dgm:spPr/>
    </dgm:pt>
    <dgm:pt modelId="{8D26E8BB-41E4-44BC-B0B6-D8BA5AC3E9C3}" type="pres">
      <dgm:prSet presAssocID="{18FEA8EF-13AC-4111-ACD0-CDD74D2209EC}" presName="composite" presStyleCnt="0"/>
      <dgm:spPr/>
    </dgm:pt>
    <dgm:pt modelId="{1290D000-0645-4918-AD29-5B30AD8EE8A7}" type="pres">
      <dgm:prSet presAssocID="{18FEA8EF-13AC-4111-ACD0-CDD74D2209E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EE649C3-28CB-4539-890F-3CFC842BA50E}" type="pres">
      <dgm:prSet presAssocID="{18FEA8EF-13AC-4111-ACD0-CDD74D2209EC}" presName="desTx" presStyleLbl="alignAccFollowNode1" presStyleIdx="1" presStyleCnt="3">
        <dgm:presLayoutVars>
          <dgm:bulletEnabled val="1"/>
        </dgm:presLayoutVars>
      </dgm:prSet>
      <dgm:spPr/>
    </dgm:pt>
    <dgm:pt modelId="{B189522F-38E3-42D0-8E7F-7950783E230C}" type="pres">
      <dgm:prSet presAssocID="{475BD43D-F057-4A42-B203-36F205F0821F}" presName="space" presStyleCnt="0"/>
      <dgm:spPr/>
    </dgm:pt>
    <dgm:pt modelId="{589EC2C9-5172-4C24-B5D7-E12F36C63B48}" type="pres">
      <dgm:prSet presAssocID="{F91B78E5-C5CE-47DF-9384-14C8D2378527}" presName="composite" presStyleCnt="0"/>
      <dgm:spPr/>
    </dgm:pt>
    <dgm:pt modelId="{72D54613-548A-4ACB-9367-B6C57C984F5D}" type="pres">
      <dgm:prSet presAssocID="{F91B78E5-C5CE-47DF-9384-14C8D23785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D0528FB-C449-4BD3-BE30-5204BF5A14AD}" type="pres">
      <dgm:prSet presAssocID="{F91B78E5-C5CE-47DF-9384-14C8D23785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B7D8202-29B3-4346-B064-5ED1F24CBBC4}" type="presOf" srcId="{33A2435E-546D-498A-AE67-9CE872E86412}" destId="{DD0528FB-C449-4BD3-BE30-5204BF5A14AD}" srcOrd="0" destOrd="0" presId="urn:microsoft.com/office/officeart/2005/8/layout/hList1"/>
    <dgm:cxn modelId="{AF6AF414-7225-4968-938F-28904C0BCE7B}" type="presOf" srcId="{43A03F22-A8B2-4601-A35D-A494B61C02CF}" destId="{1EE649C3-28CB-4539-890F-3CFC842BA50E}" srcOrd="0" destOrd="2" presId="urn:microsoft.com/office/officeart/2005/8/layout/hList1"/>
    <dgm:cxn modelId="{15D85F17-B82D-4AEF-9402-B712D7D20D6D}" type="presOf" srcId="{F91B78E5-C5CE-47DF-9384-14C8D2378527}" destId="{72D54613-548A-4ACB-9367-B6C57C984F5D}" srcOrd="0" destOrd="0" presId="urn:microsoft.com/office/officeart/2005/8/layout/hList1"/>
    <dgm:cxn modelId="{1722C418-37C3-4ADC-8CC9-44567C04B5EF}" type="presOf" srcId="{9349F5DE-DCBD-4F99-A963-CD1A66DC87F5}" destId="{E6C4659E-D8DF-4CE0-9512-B475F4F5B2FD}" srcOrd="0" destOrd="0" presId="urn:microsoft.com/office/officeart/2005/8/layout/hList1"/>
    <dgm:cxn modelId="{E4DFBA27-5557-4D58-B341-88F16BC6D005}" srcId="{80CF6F0E-1889-4319-9CE0-F7AFD8F9107F}" destId="{9D7CE0D3-C64B-432D-9507-00EC5AB01AEF}" srcOrd="0" destOrd="0" parTransId="{52E3AC4A-4564-4B71-B745-06E7B1F62372}" sibTransId="{DA41237D-CA2F-4F6B-A1B7-8DBAEE1AF3C6}"/>
    <dgm:cxn modelId="{3A31CE28-0A2D-4F6A-89D9-BA9DAA82C66B}" srcId="{9349F5DE-DCBD-4F99-A963-CD1A66DC87F5}" destId="{F91B78E5-C5CE-47DF-9384-14C8D2378527}" srcOrd="2" destOrd="0" parTransId="{9F329560-0FC4-445A-82E3-34574CCABA4C}" sibTransId="{5825FCD2-F1B5-4CC9-ACD4-848A44ABA8B5}"/>
    <dgm:cxn modelId="{8153CF34-EE9B-479C-80D1-1B33DB472137}" srcId="{F91B78E5-C5CE-47DF-9384-14C8D2378527}" destId="{33A2435E-546D-498A-AE67-9CE872E86412}" srcOrd="0" destOrd="0" parTransId="{06E78C9F-25D1-41F8-A98C-BF33C2CF737D}" sibTransId="{BE53F9CC-3BFA-4A05-9EF8-ADE51B8AF73C}"/>
    <dgm:cxn modelId="{1AAB5C3A-2D14-42EA-990E-13FCDAD92D9B}" srcId="{9349F5DE-DCBD-4F99-A963-CD1A66DC87F5}" destId="{80CF6F0E-1889-4319-9CE0-F7AFD8F9107F}" srcOrd="0" destOrd="0" parTransId="{2CD8D86F-1779-4091-B6FF-D44BE5DAF518}" sibTransId="{FDC805DF-D0E5-4D09-9728-E5E527778175}"/>
    <dgm:cxn modelId="{C3759561-6C3F-4A3B-9ACD-039241C65ECB}" type="presOf" srcId="{A0F57932-0012-48C0-BA95-23F1D7FC4C83}" destId="{1EE649C3-28CB-4539-890F-3CFC842BA50E}" srcOrd="0" destOrd="0" presId="urn:microsoft.com/office/officeart/2005/8/layout/hList1"/>
    <dgm:cxn modelId="{A00E6245-AB6B-491E-94DB-FA035572D451}" srcId="{18FEA8EF-13AC-4111-ACD0-CDD74D2209EC}" destId="{43A03F22-A8B2-4601-A35D-A494B61C02CF}" srcOrd="2" destOrd="0" parTransId="{AF7313F4-ADEF-4279-9503-1F0F303C862B}" sibTransId="{C30D9899-497B-46EA-8169-EA5A550CD133}"/>
    <dgm:cxn modelId="{9BCF1D6D-D9D8-4B67-8893-E9889F125251}" srcId="{18FEA8EF-13AC-4111-ACD0-CDD74D2209EC}" destId="{3C3A1AE5-113A-4146-A2B4-5811F1801845}" srcOrd="1" destOrd="0" parTransId="{D48DA5BF-3C5E-41BC-BB5A-97F0C2D729A5}" sibTransId="{DDAF875D-32F2-4136-89AA-C81505A6A7E8}"/>
    <dgm:cxn modelId="{6B877251-EB98-466E-B295-306EF86D3F40}" type="presOf" srcId="{9D7CE0D3-C64B-432D-9507-00EC5AB01AEF}" destId="{867DCB39-4A80-4819-8872-2737C7D5AF1F}" srcOrd="0" destOrd="0" presId="urn:microsoft.com/office/officeart/2005/8/layout/hList1"/>
    <dgm:cxn modelId="{3689419A-8038-4C59-8AF3-84EC74B403FF}" srcId="{18FEA8EF-13AC-4111-ACD0-CDD74D2209EC}" destId="{A0F57932-0012-48C0-BA95-23F1D7FC4C83}" srcOrd="0" destOrd="0" parTransId="{6AF5089D-1A9A-4FC9-97C0-BB327C749195}" sibTransId="{212E5139-F250-4BFF-9ED0-EC339376D458}"/>
    <dgm:cxn modelId="{EB1334B7-E7CB-41A9-ADC6-3288B4884D23}" srcId="{9349F5DE-DCBD-4F99-A963-CD1A66DC87F5}" destId="{18FEA8EF-13AC-4111-ACD0-CDD74D2209EC}" srcOrd="1" destOrd="0" parTransId="{A3131352-980B-4CFE-9306-F83E6931DD12}" sibTransId="{475BD43D-F057-4A42-B203-36F205F0821F}"/>
    <dgm:cxn modelId="{730374C3-7B66-470C-A762-68D67E11B0B3}" type="presOf" srcId="{3C3A1AE5-113A-4146-A2B4-5811F1801845}" destId="{1EE649C3-28CB-4539-890F-3CFC842BA50E}" srcOrd="0" destOrd="1" presId="urn:microsoft.com/office/officeart/2005/8/layout/hList1"/>
    <dgm:cxn modelId="{5648BECE-2A0D-45E6-8DD9-589DE6CC143E}" type="presOf" srcId="{80CF6F0E-1889-4319-9CE0-F7AFD8F9107F}" destId="{980EAE1F-147B-497A-BD86-FF27866AC8F5}" srcOrd="0" destOrd="0" presId="urn:microsoft.com/office/officeart/2005/8/layout/hList1"/>
    <dgm:cxn modelId="{3A5645DA-130F-43B6-ACF9-E5AD56EAEDD0}" type="presOf" srcId="{18FEA8EF-13AC-4111-ACD0-CDD74D2209EC}" destId="{1290D000-0645-4918-AD29-5B30AD8EE8A7}" srcOrd="0" destOrd="0" presId="urn:microsoft.com/office/officeart/2005/8/layout/hList1"/>
    <dgm:cxn modelId="{00B59DA0-7FD7-4783-A462-79EDC6F2ED5B}" type="presParOf" srcId="{E6C4659E-D8DF-4CE0-9512-B475F4F5B2FD}" destId="{3C560E9D-70BA-411F-9547-91B6D9B43304}" srcOrd="0" destOrd="0" presId="urn:microsoft.com/office/officeart/2005/8/layout/hList1"/>
    <dgm:cxn modelId="{123E25F7-50C2-404F-8BA0-9E196CA81A01}" type="presParOf" srcId="{3C560E9D-70BA-411F-9547-91B6D9B43304}" destId="{980EAE1F-147B-497A-BD86-FF27866AC8F5}" srcOrd="0" destOrd="0" presId="urn:microsoft.com/office/officeart/2005/8/layout/hList1"/>
    <dgm:cxn modelId="{5B4E1F3A-D0C2-4963-9227-ABBD5BB517D5}" type="presParOf" srcId="{3C560E9D-70BA-411F-9547-91B6D9B43304}" destId="{867DCB39-4A80-4819-8872-2737C7D5AF1F}" srcOrd="1" destOrd="0" presId="urn:microsoft.com/office/officeart/2005/8/layout/hList1"/>
    <dgm:cxn modelId="{5AE9A4C0-85C9-4867-9023-F5BF0F1AE02A}" type="presParOf" srcId="{E6C4659E-D8DF-4CE0-9512-B475F4F5B2FD}" destId="{F158B790-E1A1-4F6D-A5F5-29204FA09AD1}" srcOrd="1" destOrd="0" presId="urn:microsoft.com/office/officeart/2005/8/layout/hList1"/>
    <dgm:cxn modelId="{81FE1C2B-F66F-405B-9D11-843746A46831}" type="presParOf" srcId="{E6C4659E-D8DF-4CE0-9512-B475F4F5B2FD}" destId="{8D26E8BB-41E4-44BC-B0B6-D8BA5AC3E9C3}" srcOrd="2" destOrd="0" presId="urn:microsoft.com/office/officeart/2005/8/layout/hList1"/>
    <dgm:cxn modelId="{F9731EF0-6932-43F5-A841-56B26846229F}" type="presParOf" srcId="{8D26E8BB-41E4-44BC-B0B6-D8BA5AC3E9C3}" destId="{1290D000-0645-4918-AD29-5B30AD8EE8A7}" srcOrd="0" destOrd="0" presId="urn:microsoft.com/office/officeart/2005/8/layout/hList1"/>
    <dgm:cxn modelId="{2275ED1D-C815-4FAC-9384-D76E147BA718}" type="presParOf" srcId="{8D26E8BB-41E4-44BC-B0B6-D8BA5AC3E9C3}" destId="{1EE649C3-28CB-4539-890F-3CFC842BA50E}" srcOrd="1" destOrd="0" presId="urn:microsoft.com/office/officeart/2005/8/layout/hList1"/>
    <dgm:cxn modelId="{CF3E66ED-1951-42E9-B9F4-86962932AFBA}" type="presParOf" srcId="{E6C4659E-D8DF-4CE0-9512-B475F4F5B2FD}" destId="{B189522F-38E3-42D0-8E7F-7950783E230C}" srcOrd="3" destOrd="0" presId="urn:microsoft.com/office/officeart/2005/8/layout/hList1"/>
    <dgm:cxn modelId="{81FAB4CF-B42F-48FF-B923-2B13B56132BA}" type="presParOf" srcId="{E6C4659E-D8DF-4CE0-9512-B475F4F5B2FD}" destId="{589EC2C9-5172-4C24-B5D7-E12F36C63B48}" srcOrd="4" destOrd="0" presId="urn:microsoft.com/office/officeart/2005/8/layout/hList1"/>
    <dgm:cxn modelId="{1ED4F9CE-790B-4C1E-9311-7BB53DB55ECD}" type="presParOf" srcId="{589EC2C9-5172-4C24-B5D7-E12F36C63B48}" destId="{72D54613-548A-4ACB-9367-B6C57C984F5D}" srcOrd="0" destOrd="0" presId="urn:microsoft.com/office/officeart/2005/8/layout/hList1"/>
    <dgm:cxn modelId="{651959FF-350E-446A-9C65-FC0900170E04}" type="presParOf" srcId="{589EC2C9-5172-4C24-B5D7-E12F36C63B48}" destId="{DD0528FB-C449-4BD3-BE30-5204BF5A14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</a:t>
          </a:r>
          <a:br>
            <a:rPr lang="es-MX" sz="1300" b="1" dirty="0">
              <a:latin typeface="+mj-lt"/>
            </a:rPr>
          </a:br>
          <a:r>
            <a:rPr lang="es-MX" sz="1300" b="1" dirty="0">
              <a:latin typeface="+mj-lt"/>
            </a:rPr>
            <a:t>del Negocio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300" dirty="0">
              <a:latin typeface="+mj-lt"/>
            </a:rPr>
            <a:t>Ustedes - Expertos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de los datos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1 - 3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Preparación de los datos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559C44A-BFD1-8B4A-94F6-757B62F4F21A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1C05D370-889C-0848-B706-73DFC1F5CD59}" type="parTrans" cxnId="{0D65C6AF-16A2-0849-9DE9-4B3743631BF4}">
      <dgm:prSet/>
      <dgm:spPr/>
      <dgm:t>
        <a:bodyPr/>
        <a:lstStyle/>
        <a:p>
          <a:endParaRPr lang="en-US" sz="1300"/>
        </a:p>
      </dgm:t>
    </dgm:pt>
    <dgm:pt modelId="{F7C5E7C5-3A63-C74D-8529-B2B7786D74FE}" type="sibTrans" cxnId="{0D65C6AF-16A2-0849-9DE9-4B3743631BF4}">
      <dgm:prSet/>
      <dgm:spPr/>
      <dgm:t>
        <a:bodyPr/>
        <a:lstStyle/>
        <a:p>
          <a:endParaRPr lang="en-US" sz="1300"/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0BC3E15B-4782-1A47-96EA-04A795808C6B}" type="presOf" srcId="{4559C44A-BFD1-8B4A-94F6-757B62F4F21A}" destId="{30FACBEA-7B16-4A07-BE16-D36F76F285F3}" srcOrd="0" destOrd="1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0D65C6AF-16A2-0849-9DE9-4B3743631BF4}" srcId="{36497360-7E69-4CA2-9F87-C4C13F046C78}" destId="{4559C44A-BFD1-8B4A-94F6-757B62F4F21A}" srcOrd="1" destOrd="0" parTransId="{1C05D370-889C-0848-B706-73DFC1F5CD59}" sibTransId="{F7C5E7C5-3A63-C74D-8529-B2B7786D74FE}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Modelado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Evaluación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7 en adelante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Despliegue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Todos los módulos. </a:t>
          </a:r>
          <a:endParaRPr lang="en-US" sz="13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Aplicaciones</a:t>
          </a:r>
          <a:endParaRPr lang="en-US" sz="13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dirty="0">
              <a:solidFill>
                <a:srgbClr val="002060"/>
              </a:solidFill>
              <a:latin typeface="+mj-lt"/>
            </a:rPr>
            <a:t>)</a:t>
          </a:r>
          <a:endParaRPr lang="en-US" sz="13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98C7716-FE9C-47C7-B1F6-3D21192ADB68}" type="doc">
      <dgm:prSet loTypeId="urn:microsoft.com/office/officeart/2005/8/layout/hierarchy4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BC96547-2F60-4695-B884-999805784CFC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MX" sz="1600" b="1" dirty="0"/>
            <a:t>Valor atípico</a:t>
          </a:r>
          <a:endParaRPr lang="en-US" sz="1600" b="1" dirty="0"/>
        </a:p>
      </dgm:t>
    </dgm:pt>
    <dgm:pt modelId="{923C527E-C0A0-4CAF-8DCC-1EFDE8478169}" type="parTrans" cxnId="{9853D6D2-B770-4D0F-BB3C-1D1F7C3BD5E0}">
      <dgm:prSet/>
      <dgm:spPr/>
      <dgm:t>
        <a:bodyPr/>
        <a:lstStyle/>
        <a:p>
          <a:endParaRPr lang="en-US" sz="1400"/>
        </a:p>
      </dgm:t>
    </dgm:pt>
    <dgm:pt modelId="{3FF891CC-16C8-4EDD-B0B8-F21134A45319}" type="sibTrans" cxnId="{9853D6D2-B770-4D0F-BB3C-1D1F7C3BD5E0}">
      <dgm:prSet/>
      <dgm:spPr/>
      <dgm:t>
        <a:bodyPr/>
        <a:lstStyle/>
        <a:p>
          <a:endParaRPr lang="en-US" sz="1400"/>
        </a:p>
      </dgm:t>
    </dgm:pt>
    <dgm:pt modelId="{CB03C0EB-A501-423C-8BA7-7EC564B4D9A8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MX" sz="1600" b="1" dirty="0"/>
            <a:t>Se encuentra causa raíz</a:t>
          </a:r>
          <a:endParaRPr lang="en-US" sz="1600" b="1" dirty="0"/>
        </a:p>
      </dgm:t>
    </dgm:pt>
    <dgm:pt modelId="{54A03CAC-D000-4C77-9A92-FAB721D4EDA0}" type="parTrans" cxnId="{BDCE1564-F1F6-4C73-BCD1-06EAED54581B}">
      <dgm:prSet/>
      <dgm:spPr/>
      <dgm:t>
        <a:bodyPr/>
        <a:lstStyle/>
        <a:p>
          <a:endParaRPr lang="en-US" sz="1400"/>
        </a:p>
      </dgm:t>
    </dgm:pt>
    <dgm:pt modelId="{0B0464D1-CA8F-4B2C-AD5C-1FE8FD9EF2C7}" type="sibTrans" cxnId="{BDCE1564-F1F6-4C73-BCD1-06EAED54581B}">
      <dgm:prSet/>
      <dgm:spPr/>
      <dgm:t>
        <a:bodyPr/>
        <a:lstStyle/>
        <a:p>
          <a:endParaRPr lang="en-US" sz="1400"/>
        </a:p>
      </dgm:t>
    </dgm:pt>
    <dgm:pt modelId="{8B24FCA0-78D5-4ADC-B518-2B6B447E7F9E}">
      <dgm:prSet phldrT="[Text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MX" sz="1400" b="1" dirty="0"/>
            <a:t>Error de registro: </a:t>
          </a:r>
          <a:r>
            <a:rPr lang="es-MX" sz="1400" dirty="0"/>
            <a:t>Corregirlo. </a:t>
          </a:r>
          <a:endParaRPr lang="en-US" sz="1400" dirty="0"/>
        </a:p>
      </dgm:t>
    </dgm:pt>
    <dgm:pt modelId="{2D0114A8-7F09-466A-8B34-2E0982BD1726}" type="parTrans" cxnId="{04A73BBF-ADB1-443E-84E4-AED8201FC987}">
      <dgm:prSet/>
      <dgm:spPr/>
      <dgm:t>
        <a:bodyPr/>
        <a:lstStyle/>
        <a:p>
          <a:endParaRPr lang="en-US" sz="1400"/>
        </a:p>
      </dgm:t>
    </dgm:pt>
    <dgm:pt modelId="{50D75CC8-AB32-4B8B-BFED-052055314A0F}" type="sibTrans" cxnId="{04A73BBF-ADB1-443E-84E4-AED8201FC987}">
      <dgm:prSet/>
      <dgm:spPr/>
      <dgm:t>
        <a:bodyPr/>
        <a:lstStyle/>
        <a:p>
          <a:endParaRPr lang="en-US" sz="1400"/>
        </a:p>
      </dgm:t>
    </dgm:pt>
    <dgm:pt modelId="{44681CC3-88CD-42F9-9288-DF12F7AA1D3E}">
      <dgm:prSet phldrT="[Text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MX" sz="1400" b="1" dirty="0"/>
            <a:t>Causa externa/extraordinaria: </a:t>
          </a:r>
          <a:br>
            <a:rPr lang="es-MX" sz="1400" b="1" dirty="0"/>
          </a:br>
          <a:r>
            <a:rPr lang="es-MX" sz="1400" dirty="0"/>
            <a:t>Eliminar el valor</a:t>
          </a:r>
          <a:endParaRPr lang="en-US" sz="1400" dirty="0"/>
        </a:p>
      </dgm:t>
    </dgm:pt>
    <dgm:pt modelId="{825D0EC5-6A9D-4AFE-88CD-E5C600BDB5CF}" type="parTrans" cxnId="{10792467-D565-466F-8010-0851D304689E}">
      <dgm:prSet/>
      <dgm:spPr/>
      <dgm:t>
        <a:bodyPr/>
        <a:lstStyle/>
        <a:p>
          <a:endParaRPr lang="en-US" sz="1400"/>
        </a:p>
      </dgm:t>
    </dgm:pt>
    <dgm:pt modelId="{677351DD-166A-487A-913F-B4EF83257FA2}" type="sibTrans" cxnId="{10792467-D565-466F-8010-0851D304689E}">
      <dgm:prSet/>
      <dgm:spPr/>
      <dgm:t>
        <a:bodyPr/>
        <a:lstStyle/>
        <a:p>
          <a:endParaRPr lang="en-US" sz="1400"/>
        </a:p>
      </dgm:t>
    </dgm:pt>
    <dgm:pt modelId="{F1DB7035-6E78-4DE8-BEBA-5F7BB1E0E4F3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s-MX" sz="1600" b="1" dirty="0"/>
            <a:t>No se encuentra causa raíz</a:t>
          </a:r>
          <a:endParaRPr lang="en-US" sz="1600" b="1" dirty="0"/>
        </a:p>
      </dgm:t>
    </dgm:pt>
    <dgm:pt modelId="{59B2D269-CD3A-47BF-9DA3-A04769B5179E}" type="parTrans" cxnId="{32281EFD-6620-4F35-A89E-B6E7FA73CA10}">
      <dgm:prSet/>
      <dgm:spPr/>
      <dgm:t>
        <a:bodyPr/>
        <a:lstStyle/>
        <a:p>
          <a:endParaRPr lang="en-US" sz="1400"/>
        </a:p>
      </dgm:t>
    </dgm:pt>
    <dgm:pt modelId="{1BAD1457-86C0-4DE5-BCF0-FC36128469E3}" type="sibTrans" cxnId="{32281EFD-6620-4F35-A89E-B6E7FA73CA10}">
      <dgm:prSet/>
      <dgm:spPr/>
      <dgm:t>
        <a:bodyPr/>
        <a:lstStyle/>
        <a:p>
          <a:endParaRPr lang="en-US" sz="1400"/>
        </a:p>
      </dgm:t>
    </dgm:pt>
    <dgm:pt modelId="{79CE1CA9-EA3D-4F9F-B1AD-8D5D661FF84C}">
      <dgm:prSet phldrT="[Text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MX" sz="1400" dirty="0"/>
            <a:t>Conservar el dato y </a:t>
          </a:r>
          <a:r>
            <a:rPr lang="es-MX" sz="1400" b="1" dirty="0"/>
            <a:t>transformar la variable. </a:t>
          </a:r>
          <a:endParaRPr lang="en-US" sz="1400" b="1" dirty="0"/>
        </a:p>
      </dgm:t>
    </dgm:pt>
    <dgm:pt modelId="{0C845D15-A129-45F7-84E5-502E1C0FC18E}" type="parTrans" cxnId="{CF3D0DB6-CE56-4802-B155-6ABE5DE0BCCB}">
      <dgm:prSet/>
      <dgm:spPr/>
      <dgm:t>
        <a:bodyPr/>
        <a:lstStyle/>
        <a:p>
          <a:endParaRPr lang="en-US" sz="1400"/>
        </a:p>
      </dgm:t>
    </dgm:pt>
    <dgm:pt modelId="{E08FDCAB-E49A-4E90-880B-6614A67BF243}" type="sibTrans" cxnId="{CF3D0DB6-CE56-4802-B155-6ABE5DE0BCCB}">
      <dgm:prSet/>
      <dgm:spPr/>
      <dgm:t>
        <a:bodyPr/>
        <a:lstStyle/>
        <a:p>
          <a:endParaRPr lang="en-US" sz="1400"/>
        </a:p>
      </dgm:t>
    </dgm:pt>
    <dgm:pt modelId="{62A937C7-4575-4BA0-A769-1CF20E83E824}" type="pres">
      <dgm:prSet presAssocID="{498C7716-FE9C-47C7-B1F6-3D21192ADB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205BB6-C635-43AB-A36B-99204BB99CEA}" type="pres">
      <dgm:prSet presAssocID="{6BC96547-2F60-4695-B884-999805784CFC}" presName="vertOne" presStyleCnt="0"/>
      <dgm:spPr/>
    </dgm:pt>
    <dgm:pt modelId="{94BA4940-44D6-4DDA-8330-11A4E46220D9}" type="pres">
      <dgm:prSet presAssocID="{6BC96547-2F60-4695-B884-999805784CFC}" presName="txOne" presStyleLbl="node0" presStyleIdx="0" presStyleCnt="1">
        <dgm:presLayoutVars>
          <dgm:chPref val="3"/>
        </dgm:presLayoutVars>
      </dgm:prSet>
      <dgm:spPr/>
    </dgm:pt>
    <dgm:pt modelId="{D519CA46-26DB-489C-A671-B3A00D7FA026}" type="pres">
      <dgm:prSet presAssocID="{6BC96547-2F60-4695-B884-999805784CFC}" presName="parTransOne" presStyleCnt="0"/>
      <dgm:spPr/>
    </dgm:pt>
    <dgm:pt modelId="{E53640C6-BDF7-48B5-9389-F8D3BE5F5BBA}" type="pres">
      <dgm:prSet presAssocID="{6BC96547-2F60-4695-B884-999805784CFC}" presName="horzOne" presStyleCnt="0"/>
      <dgm:spPr/>
    </dgm:pt>
    <dgm:pt modelId="{EF4D0F7F-8820-4C1F-A152-B13B590DC210}" type="pres">
      <dgm:prSet presAssocID="{CB03C0EB-A501-423C-8BA7-7EC564B4D9A8}" presName="vertTwo" presStyleCnt="0"/>
      <dgm:spPr/>
    </dgm:pt>
    <dgm:pt modelId="{B6704333-0E6B-4E8E-BB98-3A74F527FE91}" type="pres">
      <dgm:prSet presAssocID="{CB03C0EB-A501-423C-8BA7-7EC564B4D9A8}" presName="txTwo" presStyleLbl="node2" presStyleIdx="0" presStyleCnt="2">
        <dgm:presLayoutVars>
          <dgm:chPref val="3"/>
        </dgm:presLayoutVars>
      </dgm:prSet>
      <dgm:spPr/>
    </dgm:pt>
    <dgm:pt modelId="{189AD77D-1EE3-4F96-831B-61C8D1BA5EC8}" type="pres">
      <dgm:prSet presAssocID="{CB03C0EB-A501-423C-8BA7-7EC564B4D9A8}" presName="parTransTwo" presStyleCnt="0"/>
      <dgm:spPr/>
    </dgm:pt>
    <dgm:pt modelId="{591C0B47-1F3C-46D4-AFD4-B0BDBD74CF06}" type="pres">
      <dgm:prSet presAssocID="{CB03C0EB-A501-423C-8BA7-7EC564B4D9A8}" presName="horzTwo" presStyleCnt="0"/>
      <dgm:spPr/>
    </dgm:pt>
    <dgm:pt modelId="{766C5C0A-2A73-494C-91ED-485440847271}" type="pres">
      <dgm:prSet presAssocID="{8B24FCA0-78D5-4ADC-B518-2B6B447E7F9E}" presName="vertThree" presStyleCnt="0"/>
      <dgm:spPr/>
    </dgm:pt>
    <dgm:pt modelId="{0CF7CE8E-A659-4EE3-B1B3-2410194C558D}" type="pres">
      <dgm:prSet presAssocID="{8B24FCA0-78D5-4ADC-B518-2B6B447E7F9E}" presName="txThree" presStyleLbl="node3" presStyleIdx="0" presStyleCnt="3">
        <dgm:presLayoutVars>
          <dgm:chPref val="3"/>
        </dgm:presLayoutVars>
      </dgm:prSet>
      <dgm:spPr/>
    </dgm:pt>
    <dgm:pt modelId="{FA24842D-4942-44A5-A0A4-1B8F1FE369A4}" type="pres">
      <dgm:prSet presAssocID="{8B24FCA0-78D5-4ADC-B518-2B6B447E7F9E}" presName="horzThree" presStyleCnt="0"/>
      <dgm:spPr/>
    </dgm:pt>
    <dgm:pt modelId="{EDD40945-C899-4A0E-8BC7-E695859381FB}" type="pres">
      <dgm:prSet presAssocID="{50D75CC8-AB32-4B8B-BFED-052055314A0F}" presName="sibSpaceThree" presStyleCnt="0"/>
      <dgm:spPr/>
    </dgm:pt>
    <dgm:pt modelId="{559623E0-4A7B-4794-8D3D-4032A6A6B2A4}" type="pres">
      <dgm:prSet presAssocID="{44681CC3-88CD-42F9-9288-DF12F7AA1D3E}" presName="vertThree" presStyleCnt="0"/>
      <dgm:spPr/>
    </dgm:pt>
    <dgm:pt modelId="{4926214A-B5DE-4736-9A8F-E8F9B33E20C8}" type="pres">
      <dgm:prSet presAssocID="{44681CC3-88CD-42F9-9288-DF12F7AA1D3E}" presName="txThree" presStyleLbl="node3" presStyleIdx="1" presStyleCnt="3">
        <dgm:presLayoutVars>
          <dgm:chPref val="3"/>
        </dgm:presLayoutVars>
      </dgm:prSet>
      <dgm:spPr/>
    </dgm:pt>
    <dgm:pt modelId="{446021BF-1AFA-4CFD-9EC9-7F2B4F9CFA3A}" type="pres">
      <dgm:prSet presAssocID="{44681CC3-88CD-42F9-9288-DF12F7AA1D3E}" presName="horzThree" presStyleCnt="0"/>
      <dgm:spPr/>
    </dgm:pt>
    <dgm:pt modelId="{14022EF9-07B1-44A0-BE34-4BE8912EBBFF}" type="pres">
      <dgm:prSet presAssocID="{0B0464D1-CA8F-4B2C-AD5C-1FE8FD9EF2C7}" presName="sibSpaceTwo" presStyleCnt="0"/>
      <dgm:spPr/>
    </dgm:pt>
    <dgm:pt modelId="{ACD0175A-876B-45D1-8163-8805D7ACCCDF}" type="pres">
      <dgm:prSet presAssocID="{F1DB7035-6E78-4DE8-BEBA-5F7BB1E0E4F3}" presName="vertTwo" presStyleCnt="0"/>
      <dgm:spPr/>
    </dgm:pt>
    <dgm:pt modelId="{BB41C157-CD3A-4514-A9AE-922263FDF18A}" type="pres">
      <dgm:prSet presAssocID="{F1DB7035-6E78-4DE8-BEBA-5F7BB1E0E4F3}" presName="txTwo" presStyleLbl="node2" presStyleIdx="1" presStyleCnt="2">
        <dgm:presLayoutVars>
          <dgm:chPref val="3"/>
        </dgm:presLayoutVars>
      </dgm:prSet>
      <dgm:spPr/>
    </dgm:pt>
    <dgm:pt modelId="{7906DE93-D01B-4220-9750-9AD578856D4F}" type="pres">
      <dgm:prSet presAssocID="{F1DB7035-6E78-4DE8-BEBA-5F7BB1E0E4F3}" presName="parTransTwo" presStyleCnt="0"/>
      <dgm:spPr/>
    </dgm:pt>
    <dgm:pt modelId="{71E0732A-0E41-453B-A63D-A8F492546FDE}" type="pres">
      <dgm:prSet presAssocID="{F1DB7035-6E78-4DE8-BEBA-5F7BB1E0E4F3}" presName="horzTwo" presStyleCnt="0"/>
      <dgm:spPr/>
    </dgm:pt>
    <dgm:pt modelId="{52A1998B-B552-4BF8-A791-21C232BEBAE9}" type="pres">
      <dgm:prSet presAssocID="{79CE1CA9-EA3D-4F9F-B1AD-8D5D661FF84C}" presName="vertThree" presStyleCnt="0"/>
      <dgm:spPr/>
    </dgm:pt>
    <dgm:pt modelId="{BF37BA4D-6539-4E76-B10E-081B61F52155}" type="pres">
      <dgm:prSet presAssocID="{79CE1CA9-EA3D-4F9F-B1AD-8D5D661FF84C}" presName="txThree" presStyleLbl="node3" presStyleIdx="2" presStyleCnt="3">
        <dgm:presLayoutVars>
          <dgm:chPref val="3"/>
        </dgm:presLayoutVars>
      </dgm:prSet>
      <dgm:spPr/>
    </dgm:pt>
    <dgm:pt modelId="{0091A5BB-0495-42AB-A767-24C0D7793BDD}" type="pres">
      <dgm:prSet presAssocID="{79CE1CA9-EA3D-4F9F-B1AD-8D5D661FF84C}" presName="horzThree" presStyleCnt="0"/>
      <dgm:spPr/>
    </dgm:pt>
  </dgm:ptLst>
  <dgm:cxnLst>
    <dgm:cxn modelId="{1E0FE31C-B74E-4F0B-80A2-F2B3A8874DEA}" type="presOf" srcId="{498C7716-FE9C-47C7-B1F6-3D21192ADB68}" destId="{62A937C7-4575-4BA0-A769-1CF20E83E824}" srcOrd="0" destOrd="0" presId="urn:microsoft.com/office/officeart/2005/8/layout/hierarchy4"/>
    <dgm:cxn modelId="{6D607D3A-7D37-4E8D-8581-5CCFC62176BE}" type="presOf" srcId="{6BC96547-2F60-4695-B884-999805784CFC}" destId="{94BA4940-44D6-4DDA-8330-11A4E46220D9}" srcOrd="0" destOrd="0" presId="urn:microsoft.com/office/officeart/2005/8/layout/hierarchy4"/>
    <dgm:cxn modelId="{BDCE1564-F1F6-4C73-BCD1-06EAED54581B}" srcId="{6BC96547-2F60-4695-B884-999805784CFC}" destId="{CB03C0EB-A501-423C-8BA7-7EC564B4D9A8}" srcOrd="0" destOrd="0" parTransId="{54A03CAC-D000-4C77-9A92-FAB721D4EDA0}" sibTransId="{0B0464D1-CA8F-4B2C-AD5C-1FE8FD9EF2C7}"/>
    <dgm:cxn modelId="{10792467-D565-466F-8010-0851D304689E}" srcId="{CB03C0EB-A501-423C-8BA7-7EC564B4D9A8}" destId="{44681CC3-88CD-42F9-9288-DF12F7AA1D3E}" srcOrd="1" destOrd="0" parTransId="{825D0EC5-6A9D-4AFE-88CD-E5C600BDB5CF}" sibTransId="{677351DD-166A-487A-913F-B4EF83257FA2}"/>
    <dgm:cxn modelId="{68F37E68-4696-4B68-9533-88FE44333ECC}" type="presOf" srcId="{CB03C0EB-A501-423C-8BA7-7EC564B4D9A8}" destId="{B6704333-0E6B-4E8E-BB98-3A74F527FE91}" srcOrd="0" destOrd="0" presId="urn:microsoft.com/office/officeart/2005/8/layout/hierarchy4"/>
    <dgm:cxn modelId="{0942EA71-1082-4C70-B2DB-49375A8A263D}" type="presOf" srcId="{44681CC3-88CD-42F9-9288-DF12F7AA1D3E}" destId="{4926214A-B5DE-4736-9A8F-E8F9B33E20C8}" srcOrd="0" destOrd="0" presId="urn:microsoft.com/office/officeart/2005/8/layout/hierarchy4"/>
    <dgm:cxn modelId="{D1788D52-A269-447A-B423-A1822A5422C5}" type="presOf" srcId="{8B24FCA0-78D5-4ADC-B518-2B6B447E7F9E}" destId="{0CF7CE8E-A659-4EE3-B1B3-2410194C558D}" srcOrd="0" destOrd="0" presId="urn:microsoft.com/office/officeart/2005/8/layout/hierarchy4"/>
    <dgm:cxn modelId="{B29CB676-4237-4CED-A50A-4742D6A15807}" type="presOf" srcId="{F1DB7035-6E78-4DE8-BEBA-5F7BB1E0E4F3}" destId="{BB41C157-CD3A-4514-A9AE-922263FDF18A}" srcOrd="0" destOrd="0" presId="urn:microsoft.com/office/officeart/2005/8/layout/hierarchy4"/>
    <dgm:cxn modelId="{FB248184-8FCD-489A-8387-8290FFB41D61}" type="presOf" srcId="{79CE1CA9-EA3D-4F9F-B1AD-8D5D661FF84C}" destId="{BF37BA4D-6539-4E76-B10E-081B61F52155}" srcOrd="0" destOrd="0" presId="urn:microsoft.com/office/officeart/2005/8/layout/hierarchy4"/>
    <dgm:cxn modelId="{CF3D0DB6-CE56-4802-B155-6ABE5DE0BCCB}" srcId="{F1DB7035-6E78-4DE8-BEBA-5F7BB1E0E4F3}" destId="{79CE1CA9-EA3D-4F9F-B1AD-8D5D661FF84C}" srcOrd="0" destOrd="0" parTransId="{0C845D15-A129-45F7-84E5-502E1C0FC18E}" sibTransId="{E08FDCAB-E49A-4E90-880B-6614A67BF243}"/>
    <dgm:cxn modelId="{04A73BBF-ADB1-443E-84E4-AED8201FC987}" srcId="{CB03C0EB-A501-423C-8BA7-7EC564B4D9A8}" destId="{8B24FCA0-78D5-4ADC-B518-2B6B447E7F9E}" srcOrd="0" destOrd="0" parTransId="{2D0114A8-7F09-466A-8B34-2E0982BD1726}" sibTransId="{50D75CC8-AB32-4B8B-BFED-052055314A0F}"/>
    <dgm:cxn modelId="{9853D6D2-B770-4D0F-BB3C-1D1F7C3BD5E0}" srcId="{498C7716-FE9C-47C7-B1F6-3D21192ADB68}" destId="{6BC96547-2F60-4695-B884-999805784CFC}" srcOrd="0" destOrd="0" parTransId="{923C527E-C0A0-4CAF-8DCC-1EFDE8478169}" sibTransId="{3FF891CC-16C8-4EDD-B0B8-F21134A45319}"/>
    <dgm:cxn modelId="{32281EFD-6620-4F35-A89E-B6E7FA73CA10}" srcId="{6BC96547-2F60-4695-B884-999805784CFC}" destId="{F1DB7035-6E78-4DE8-BEBA-5F7BB1E0E4F3}" srcOrd="1" destOrd="0" parTransId="{59B2D269-CD3A-47BF-9DA3-A04769B5179E}" sibTransId="{1BAD1457-86C0-4DE5-BCF0-FC36128469E3}"/>
    <dgm:cxn modelId="{89C9A849-484F-4FC1-91BB-B06DD00733CD}" type="presParOf" srcId="{62A937C7-4575-4BA0-A769-1CF20E83E824}" destId="{82205BB6-C635-43AB-A36B-99204BB99CEA}" srcOrd="0" destOrd="0" presId="urn:microsoft.com/office/officeart/2005/8/layout/hierarchy4"/>
    <dgm:cxn modelId="{4837C658-4EC7-4EE0-9A7C-A32E4C23452D}" type="presParOf" srcId="{82205BB6-C635-43AB-A36B-99204BB99CEA}" destId="{94BA4940-44D6-4DDA-8330-11A4E46220D9}" srcOrd="0" destOrd="0" presId="urn:microsoft.com/office/officeart/2005/8/layout/hierarchy4"/>
    <dgm:cxn modelId="{E837495F-E42F-4817-B46B-5C3580C56BF1}" type="presParOf" srcId="{82205BB6-C635-43AB-A36B-99204BB99CEA}" destId="{D519CA46-26DB-489C-A671-B3A00D7FA026}" srcOrd="1" destOrd="0" presId="urn:microsoft.com/office/officeart/2005/8/layout/hierarchy4"/>
    <dgm:cxn modelId="{154B2CE2-399B-4D00-B583-F28AC52E1A40}" type="presParOf" srcId="{82205BB6-C635-43AB-A36B-99204BB99CEA}" destId="{E53640C6-BDF7-48B5-9389-F8D3BE5F5BBA}" srcOrd="2" destOrd="0" presId="urn:microsoft.com/office/officeart/2005/8/layout/hierarchy4"/>
    <dgm:cxn modelId="{A9AFFAF5-AF7E-4C0A-A120-5CBBBB981590}" type="presParOf" srcId="{E53640C6-BDF7-48B5-9389-F8D3BE5F5BBA}" destId="{EF4D0F7F-8820-4C1F-A152-B13B590DC210}" srcOrd="0" destOrd="0" presId="urn:microsoft.com/office/officeart/2005/8/layout/hierarchy4"/>
    <dgm:cxn modelId="{5AE3DF48-FC70-463B-8931-E828121E31CC}" type="presParOf" srcId="{EF4D0F7F-8820-4C1F-A152-B13B590DC210}" destId="{B6704333-0E6B-4E8E-BB98-3A74F527FE91}" srcOrd="0" destOrd="0" presId="urn:microsoft.com/office/officeart/2005/8/layout/hierarchy4"/>
    <dgm:cxn modelId="{D064F72B-C03C-4296-9DF3-9096B94BEBFB}" type="presParOf" srcId="{EF4D0F7F-8820-4C1F-A152-B13B590DC210}" destId="{189AD77D-1EE3-4F96-831B-61C8D1BA5EC8}" srcOrd="1" destOrd="0" presId="urn:microsoft.com/office/officeart/2005/8/layout/hierarchy4"/>
    <dgm:cxn modelId="{DE2EF2AD-4779-4546-8225-957DCF4313AF}" type="presParOf" srcId="{EF4D0F7F-8820-4C1F-A152-B13B590DC210}" destId="{591C0B47-1F3C-46D4-AFD4-B0BDBD74CF06}" srcOrd="2" destOrd="0" presId="urn:microsoft.com/office/officeart/2005/8/layout/hierarchy4"/>
    <dgm:cxn modelId="{9BFB6A35-0E32-4247-BEB9-5B44F6A08349}" type="presParOf" srcId="{591C0B47-1F3C-46D4-AFD4-B0BDBD74CF06}" destId="{766C5C0A-2A73-494C-91ED-485440847271}" srcOrd="0" destOrd="0" presId="urn:microsoft.com/office/officeart/2005/8/layout/hierarchy4"/>
    <dgm:cxn modelId="{9012E3DE-8823-4949-A77B-57D5EEBCBF59}" type="presParOf" srcId="{766C5C0A-2A73-494C-91ED-485440847271}" destId="{0CF7CE8E-A659-4EE3-B1B3-2410194C558D}" srcOrd="0" destOrd="0" presId="urn:microsoft.com/office/officeart/2005/8/layout/hierarchy4"/>
    <dgm:cxn modelId="{935A44BC-73FA-477C-8008-33645C81EE93}" type="presParOf" srcId="{766C5C0A-2A73-494C-91ED-485440847271}" destId="{FA24842D-4942-44A5-A0A4-1B8F1FE369A4}" srcOrd="1" destOrd="0" presId="urn:microsoft.com/office/officeart/2005/8/layout/hierarchy4"/>
    <dgm:cxn modelId="{74131142-A7B5-45AC-BFEB-C4517797D562}" type="presParOf" srcId="{591C0B47-1F3C-46D4-AFD4-B0BDBD74CF06}" destId="{EDD40945-C899-4A0E-8BC7-E695859381FB}" srcOrd="1" destOrd="0" presId="urn:microsoft.com/office/officeart/2005/8/layout/hierarchy4"/>
    <dgm:cxn modelId="{FFDF847A-9E02-401F-A020-39CAAF281661}" type="presParOf" srcId="{591C0B47-1F3C-46D4-AFD4-B0BDBD74CF06}" destId="{559623E0-4A7B-4794-8D3D-4032A6A6B2A4}" srcOrd="2" destOrd="0" presId="urn:microsoft.com/office/officeart/2005/8/layout/hierarchy4"/>
    <dgm:cxn modelId="{FE954B71-7240-40F0-9DD2-E6A975ABB421}" type="presParOf" srcId="{559623E0-4A7B-4794-8D3D-4032A6A6B2A4}" destId="{4926214A-B5DE-4736-9A8F-E8F9B33E20C8}" srcOrd="0" destOrd="0" presId="urn:microsoft.com/office/officeart/2005/8/layout/hierarchy4"/>
    <dgm:cxn modelId="{F4C8E6E4-1B5D-446A-8A05-A661EA4A4B12}" type="presParOf" srcId="{559623E0-4A7B-4794-8D3D-4032A6A6B2A4}" destId="{446021BF-1AFA-4CFD-9EC9-7F2B4F9CFA3A}" srcOrd="1" destOrd="0" presId="urn:microsoft.com/office/officeart/2005/8/layout/hierarchy4"/>
    <dgm:cxn modelId="{B13626EA-42EA-4714-BF5A-0D97F96A76B8}" type="presParOf" srcId="{E53640C6-BDF7-48B5-9389-F8D3BE5F5BBA}" destId="{14022EF9-07B1-44A0-BE34-4BE8912EBBFF}" srcOrd="1" destOrd="0" presId="urn:microsoft.com/office/officeart/2005/8/layout/hierarchy4"/>
    <dgm:cxn modelId="{22C9A6F7-4ABE-4943-88A3-BEDFB92E3ED3}" type="presParOf" srcId="{E53640C6-BDF7-48B5-9389-F8D3BE5F5BBA}" destId="{ACD0175A-876B-45D1-8163-8805D7ACCCDF}" srcOrd="2" destOrd="0" presId="urn:microsoft.com/office/officeart/2005/8/layout/hierarchy4"/>
    <dgm:cxn modelId="{36E26DD6-E771-4641-9D69-A07D106C05D2}" type="presParOf" srcId="{ACD0175A-876B-45D1-8163-8805D7ACCCDF}" destId="{BB41C157-CD3A-4514-A9AE-922263FDF18A}" srcOrd="0" destOrd="0" presId="urn:microsoft.com/office/officeart/2005/8/layout/hierarchy4"/>
    <dgm:cxn modelId="{913A3522-E24D-4B6C-B9BC-973EA0544E90}" type="presParOf" srcId="{ACD0175A-876B-45D1-8163-8805D7ACCCDF}" destId="{7906DE93-D01B-4220-9750-9AD578856D4F}" srcOrd="1" destOrd="0" presId="urn:microsoft.com/office/officeart/2005/8/layout/hierarchy4"/>
    <dgm:cxn modelId="{E6EA4443-8E00-44E2-8CAE-2F20782FC955}" type="presParOf" srcId="{ACD0175A-876B-45D1-8163-8805D7ACCCDF}" destId="{71E0732A-0E41-453B-A63D-A8F492546FDE}" srcOrd="2" destOrd="0" presId="urn:microsoft.com/office/officeart/2005/8/layout/hierarchy4"/>
    <dgm:cxn modelId="{9343A40C-7F2D-4BBA-8722-CCD7A7444FB8}" type="presParOf" srcId="{71E0732A-0E41-453B-A63D-A8F492546FDE}" destId="{52A1998B-B552-4BF8-A791-21C232BEBAE9}" srcOrd="0" destOrd="0" presId="urn:microsoft.com/office/officeart/2005/8/layout/hierarchy4"/>
    <dgm:cxn modelId="{A37CE5CD-DFAC-4982-BA69-B9524D98CBBB}" type="presParOf" srcId="{52A1998B-B552-4BF8-A791-21C232BEBAE9}" destId="{BF37BA4D-6539-4E76-B10E-081B61F52155}" srcOrd="0" destOrd="0" presId="urn:microsoft.com/office/officeart/2005/8/layout/hierarchy4"/>
    <dgm:cxn modelId="{B0AA7FF4-52CD-47C3-8479-19B97A50388C}" type="presParOf" srcId="{52A1998B-B552-4BF8-A791-21C232BEBAE9}" destId="{0091A5BB-0495-42AB-A767-24C0D7793BD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Modelado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Evaluación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Despliegue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3AD4740-199C-4736-B72A-6A8938892A53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4893F-5C7C-4C62-9AA5-92709E4058A7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t" anchorCtr="0"/>
        <a:lstStyle/>
        <a:p>
          <a:pPr algn="l"/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gm:t>
    </dgm:pt>
    <dgm:pt modelId="{C227F066-8DA3-4C56-8CBC-FB4A14B2CE3A}" type="parTrans" cxnId="{EA2475E6-1D3B-42C5-88C6-1370FF6BF37A}">
      <dgm:prSet/>
      <dgm:spPr/>
      <dgm:t>
        <a:bodyPr/>
        <a:lstStyle/>
        <a:p>
          <a:endParaRPr lang="en-US"/>
        </a:p>
      </dgm:t>
    </dgm:pt>
    <dgm:pt modelId="{9B853B0D-E40B-4609-AA5A-C113032DF608}" type="sibTrans" cxnId="{EA2475E6-1D3B-42C5-88C6-1370FF6BF37A}">
      <dgm:prSet/>
      <dgm:spPr/>
      <dgm:t>
        <a:bodyPr/>
        <a:lstStyle/>
        <a:p>
          <a:endParaRPr lang="en-US"/>
        </a:p>
      </dgm:t>
    </dgm:pt>
    <dgm:pt modelId="{CEA0A0EA-7D8F-4D1A-B34C-D4F7256B9B37}">
      <dgm:prSet phldrT="[Text]" custT="1"/>
      <dgm:spPr>
        <a:noFill/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1" vert="horz" wrap="square" lIns="91425" tIns="45700" rIns="91425" bIns="4570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BFDC0594-4591-4142-9CE3-79E97B713E26}" type="parTrans" cxnId="{64C71FA2-F305-43BF-B81D-3DCC839EE5FC}">
      <dgm:prSet/>
      <dgm:spPr/>
      <dgm:t>
        <a:bodyPr/>
        <a:lstStyle/>
        <a:p>
          <a:endParaRPr lang="en-US"/>
        </a:p>
      </dgm:t>
    </dgm:pt>
    <dgm:pt modelId="{129D3B17-B866-4A58-A538-14068E5D0E41}" type="sibTrans" cxnId="{64C71FA2-F305-43BF-B81D-3DCC839EE5FC}">
      <dgm:prSet/>
      <dgm:spPr/>
      <dgm:t>
        <a:bodyPr/>
        <a:lstStyle/>
        <a:p>
          <a:endParaRPr lang="en-US"/>
        </a:p>
      </dgm:t>
    </dgm:pt>
    <dgm:pt modelId="{F849FD7E-BC4D-400A-9F5D-F49EE268D7FD}">
      <dgm:prSet phldrT="[Text]"/>
      <dgm:spPr/>
      <dgm:t>
        <a:bodyPr anchor="ctr"/>
        <a:lstStyle/>
        <a:p>
          <a:r>
            <a:rPr lang="es-MX" b="1" dirty="0"/>
            <a:t>Tratamiento de valores atípicos</a:t>
          </a:r>
          <a:endParaRPr lang="en-US" b="1" dirty="0"/>
        </a:p>
      </dgm:t>
    </dgm:pt>
    <dgm:pt modelId="{8DB65D20-7131-4547-9A98-617CC04A8AB3}" type="parTrans" cxnId="{4869D047-020A-46D2-91BC-CD9E08FFE418}">
      <dgm:prSet/>
      <dgm:spPr/>
      <dgm:t>
        <a:bodyPr/>
        <a:lstStyle/>
        <a:p>
          <a:endParaRPr lang="en-US"/>
        </a:p>
      </dgm:t>
    </dgm:pt>
    <dgm:pt modelId="{A3E1BD64-AC49-405D-95AC-CBF09A57D0F9}" type="sibTrans" cxnId="{4869D047-020A-46D2-91BC-CD9E08FFE418}">
      <dgm:prSet/>
      <dgm:spPr/>
      <dgm:t>
        <a:bodyPr/>
        <a:lstStyle/>
        <a:p>
          <a:endParaRPr lang="en-US"/>
        </a:p>
      </dgm:t>
    </dgm:pt>
    <dgm:pt modelId="{2D990F44-674B-4F29-B8E6-F61142BD382C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0DC4A3CE-496E-47ED-8E87-E6AB955E5456}" type="parTrans" cxnId="{742A0ABF-71C9-4A40-81C0-EE9BAC562078}">
      <dgm:prSet/>
      <dgm:spPr/>
      <dgm:t>
        <a:bodyPr/>
        <a:lstStyle/>
        <a:p>
          <a:endParaRPr lang="en-US"/>
        </a:p>
      </dgm:t>
    </dgm:pt>
    <dgm:pt modelId="{D8A8740E-1BEF-46EF-83D6-E577CA5F1C53}" type="sibTrans" cxnId="{742A0ABF-71C9-4A40-81C0-EE9BAC562078}">
      <dgm:prSet/>
      <dgm:spPr/>
      <dgm:t>
        <a:bodyPr/>
        <a:lstStyle/>
        <a:p>
          <a:endParaRPr lang="en-US"/>
        </a:p>
      </dgm:t>
    </dgm:pt>
    <dgm:pt modelId="{0D88F93F-FE5B-4290-AAA3-C5CE2A6E56A6}">
      <dgm:prSet phldrT="[Text]" custT="1"/>
      <dgm:spPr/>
      <dgm:t>
        <a:bodyPr anchor="ctr"/>
        <a:lstStyle/>
        <a:p>
          <a:r>
            <a:rPr lang="es-MX" sz="1500" b="1" dirty="0">
              <a:solidFill>
                <a:srgbClr val="002060"/>
              </a:solidFill>
            </a:rPr>
            <a:t>Reducción de Dimensionalidad</a:t>
          </a:r>
          <a:endParaRPr lang="en-US" sz="1500" b="1" dirty="0">
            <a:solidFill>
              <a:srgbClr val="002060"/>
            </a:solidFill>
          </a:endParaRPr>
        </a:p>
      </dgm:t>
    </dgm:pt>
    <dgm:pt modelId="{6891FAE0-BCED-4101-946F-77969C40E924}" type="parTrans" cxnId="{C60F0B74-EA55-416C-9876-D0AC4EDD1D21}">
      <dgm:prSet/>
      <dgm:spPr/>
      <dgm:t>
        <a:bodyPr/>
        <a:lstStyle/>
        <a:p>
          <a:endParaRPr lang="en-US"/>
        </a:p>
      </dgm:t>
    </dgm:pt>
    <dgm:pt modelId="{18EE57B5-413A-4FB4-9C49-EEE97693561B}" type="sibTrans" cxnId="{C60F0B74-EA55-416C-9876-D0AC4EDD1D21}">
      <dgm:prSet/>
      <dgm:spPr/>
      <dgm:t>
        <a:bodyPr/>
        <a:lstStyle/>
        <a:p>
          <a:endParaRPr lang="en-US"/>
        </a:p>
      </dgm:t>
    </dgm:pt>
    <dgm:pt modelId="{E1CA5618-D0FA-4A0D-AFED-C52F79457AB3}">
      <dgm:prSet phldrT="[Text]"/>
      <dgm:spPr/>
      <dgm:t>
        <a:bodyPr anchor="ctr"/>
        <a:lstStyle/>
        <a:p>
          <a:r>
            <a:rPr lang="es-MX" b="1" dirty="0"/>
            <a:t>Agrupamiento de variables </a:t>
          </a:r>
          <a:endParaRPr lang="en-US" b="1" dirty="0"/>
        </a:p>
      </dgm:t>
    </dgm:pt>
    <dgm:pt modelId="{E58DE75E-D855-42C1-884A-0C6DB90EB2C9}" type="parTrans" cxnId="{DDDA8981-A7B2-4FA7-A148-045102F4A4A5}">
      <dgm:prSet/>
      <dgm:spPr/>
      <dgm:t>
        <a:bodyPr/>
        <a:lstStyle/>
        <a:p>
          <a:endParaRPr lang="en-US"/>
        </a:p>
      </dgm:t>
    </dgm:pt>
    <dgm:pt modelId="{51215D06-74DC-4622-B55D-7F947B0776D8}" type="sibTrans" cxnId="{DDDA8981-A7B2-4FA7-A148-045102F4A4A5}">
      <dgm:prSet/>
      <dgm:spPr/>
      <dgm:t>
        <a:bodyPr/>
        <a:lstStyle/>
        <a:p>
          <a:endParaRPr lang="en-US"/>
        </a:p>
      </dgm:t>
    </dgm:pt>
    <dgm:pt modelId="{A1EBAA91-439F-4691-88B3-A2A2B338D80B}">
      <dgm:prSet phldrT="[Text]"/>
      <dgm:spPr/>
      <dgm:t>
        <a:bodyPr anchor="ctr"/>
        <a:lstStyle/>
        <a:p>
          <a:r>
            <a:rPr lang="es-MX" dirty="0">
              <a:solidFill>
                <a:srgbClr val="002060"/>
              </a:solidFill>
            </a:rPr>
            <a:t>PCA – Análisis de Componentes Principales</a:t>
          </a:r>
          <a:endParaRPr lang="en-US" dirty="0">
            <a:solidFill>
              <a:srgbClr val="002060"/>
            </a:solidFill>
          </a:endParaRPr>
        </a:p>
      </dgm:t>
    </dgm:pt>
    <dgm:pt modelId="{FC9BEE1C-1C5B-4DD1-8C43-C1F5C02C8826}" type="parTrans" cxnId="{77DE010D-123A-43AC-AEFD-1DD1B68483D7}">
      <dgm:prSet/>
      <dgm:spPr/>
      <dgm:t>
        <a:bodyPr/>
        <a:lstStyle/>
        <a:p>
          <a:endParaRPr lang="en-US"/>
        </a:p>
      </dgm:t>
    </dgm:pt>
    <dgm:pt modelId="{803787CF-88C2-4B85-99C4-21E28DA3866B}" type="sibTrans" cxnId="{77DE010D-123A-43AC-AEFD-1DD1B68483D7}">
      <dgm:prSet/>
      <dgm:spPr/>
      <dgm:t>
        <a:bodyPr/>
        <a:lstStyle/>
        <a:p>
          <a:endParaRPr lang="en-US"/>
        </a:p>
      </dgm:t>
    </dgm:pt>
    <dgm:pt modelId="{1FE64704-DEBD-48EF-8C29-6F40C257C8E3}">
      <dgm:prSet phldrT="[Text]"/>
      <dgm:spPr/>
      <dgm:t>
        <a:bodyPr anchor="ctr"/>
        <a:lstStyle/>
        <a:p>
          <a:r>
            <a:rPr lang="es-MX" dirty="0"/>
            <a:t>FA – Análisis Factorial</a:t>
          </a:r>
          <a:endParaRPr lang="en-US" dirty="0"/>
        </a:p>
      </dgm:t>
    </dgm:pt>
    <dgm:pt modelId="{BF0D9B89-410C-457C-B5C2-7CA604524C32}" type="parTrans" cxnId="{91597DEA-8D09-430D-AB86-E89A885671AA}">
      <dgm:prSet/>
      <dgm:spPr/>
      <dgm:t>
        <a:bodyPr/>
        <a:lstStyle/>
        <a:p>
          <a:endParaRPr lang="en-US"/>
        </a:p>
      </dgm:t>
    </dgm:pt>
    <dgm:pt modelId="{CEEC6632-65FC-4B62-803E-A0B371CC96DC}" type="sibTrans" cxnId="{91597DEA-8D09-430D-AB86-E89A885671AA}">
      <dgm:prSet/>
      <dgm:spPr/>
      <dgm:t>
        <a:bodyPr/>
        <a:lstStyle/>
        <a:p>
          <a:endParaRPr lang="en-US"/>
        </a:p>
      </dgm:t>
    </dgm:pt>
    <dgm:pt modelId="{DC810793-D17D-4417-92EA-B1FB8A521B65}">
      <dgm:prSet phldrT="[Text]" custT="1"/>
      <dgm:spPr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spcFirstLastPara="0" vert="horz" wrap="square" lIns="91425" tIns="45700" rIns="91425" bIns="45700" numCol="1" spcCol="1270" rtlCol="0" anchor="ctr" anchorCtr="0"/>
        <a:lstStyle/>
        <a:p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gm:t>
    </dgm:pt>
    <dgm:pt modelId="{76C73C7C-019E-4244-B440-B3BAA9A5FE6C}" type="parTrans" cxnId="{12A09FA4-6D5F-4F44-BF44-6B750077D16E}">
      <dgm:prSet/>
      <dgm:spPr/>
      <dgm:t>
        <a:bodyPr/>
        <a:lstStyle/>
        <a:p>
          <a:endParaRPr lang="en-US"/>
        </a:p>
      </dgm:t>
    </dgm:pt>
    <dgm:pt modelId="{2A4BBE9F-9B1B-44CF-BBF6-3C41E677038A}" type="sibTrans" cxnId="{12A09FA4-6D5F-4F44-BF44-6B750077D16E}">
      <dgm:prSet/>
      <dgm:spPr/>
      <dgm:t>
        <a:bodyPr/>
        <a:lstStyle/>
        <a:p>
          <a:endParaRPr lang="en-US"/>
        </a:p>
      </dgm:t>
    </dgm:pt>
    <dgm:pt modelId="{DB9A19D8-7AC9-4D82-BC0C-E5A474A56E0F}">
      <dgm:prSet phldrT="[Text]"/>
      <dgm:spPr/>
      <dgm:t>
        <a:bodyPr anchor="ctr"/>
        <a:lstStyle/>
        <a:p>
          <a:r>
            <a:rPr lang="es-MX" b="1" dirty="0">
              <a:solidFill>
                <a:srgbClr val="002060"/>
              </a:solidFill>
            </a:rPr>
            <a:t>Tratamiento de valores perdidos</a:t>
          </a:r>
          <a:endParaRPr lang="en-US" b="1" dirty="0">
            <a:solidFill>
              <a:srgbClr val="002060"/>
            </a:solidFill>
          </a:endParaRPr>
        </a:p>
      </dgm:t>
    </dgm:pt>
    <dgm:pt modelId="{87E0F168-1B5C-4BEB-9405-F09ACCA26A70}" type="parTrans" cxnId="{21A06BD4-C8F7-4E1D-955C-AE27DF97D594}">
      <dgm:prSet/>
      <dgm:spPr/>
      <dgm:t>
        <a:bodyPr/>
        <a:lstStyle/>
        <a:p>
          <a:endParaRPr lang="en-US"/>
        </a:p>
      </dgm:t>
    </dgm:pt>
    <dgm:pt modelId="{F3D4C6ED-AD90-48C0-8CF7-85E1643C7AD1}" type="sibTrans" cxnId="{21A06BD4-C8F7-4E1D-955C-AE27DF97D594}">
      <dgm:prSet/>
      <dgm:spPr/>
      <dgm:t>
        <a:bodyPr/>
        <a:lstStyle/>
        <a:p>
          <a:endParaRPr lang="en-US"/>
        </a:p>
      </dgm:t>
    </dgm:pt>
    <dgm:pt modelId="{8FC9AB40-D0F4-461A-9FAD-D1E23F81832A}">
      <dgm:prSet phldrT="[Text]"/>
      <dgm:spPr/>
      <dgm:t>
        <a:bodyPr anchor="ctr"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Imputar valores</a:t>
          </a:r>
          <a:endParaRPr lang="en-US" dirty="0">
            <a:solidFill>
              <a:srgbClr val="002060"/>
            </a:solidFill>
          </a:endParaRPr>
        </a:p>
      </dgm:t>
    </dgm:pt>
    <dgm:pt modelId="{85C61390-900D-4682-B234-91B71FB15DB9}" type="parTrans" cxnId="{3E156E34-B533-4CBF-9E30-2332699D6734}">
      <dgm:prSet/>
      <dgm:spPr/>
      <dgm:t>
        <a:bodyPr/>
        <a:lstStyle/>
        <a:p>
          <a:endParaRPr lang="en-US"/>
        </a:p>
      </dgm:t>
    </dgm:pt>
    <dgm:pt modelId="{C867E455-5CCE-425E-9FD1-07B893C6DB61}" type="sibTrans" cxnId="{3E156E34-B533-4CBF-9E30-2332699D6734}">
      <dgm:prSet/>
      <dgm:spPr/>
      <dgm:t>
        <a:bodyPr/>
        <a:lstStyle/>
        <a:p>
          <a:endParaRPr lang="en-US"/>
        </a:p>
      </dgm:t>
    </dgm:pt>
    <dgm:pt modelId="{4B0D3025-FE55-4AF3-8BFB-558DF9CF8223}">
      <dgm:prSet phldrT="[Text]"/>
      <dgm:spPr/>
      <dgm:t>
        <a:bodyPr anchor="ctr"/>
        <a:lstStyle/>
        <a:p>
          <a:r>
            <a:rPr lang="es-MX" b="1" dirty="0" err="1">
              <a:solidFill>
                <a:srgbClr val="002060"/>
              </a:solidFill>
            </a:rPr>
            <a:t>Ditribución</a:t>
          </a:r>
          <a:r>
            <a:rPr lang="es-MX" b="1" dirty="0">
              <a:solidFill>
                <a:srgbClr val="002060"/>
              </a:solidFill>
            </a:rPr>
            <a:t> de variables</a:t>
          </a:r>
          <a:endParaRPr lang="en-US" b="1" dirty="0">
            <a:solidFill>
              <a:srgbClr val="002060"/>
            </a:solidFill>
          </a:endParaRPr>
        </a:p>
      </dgm:t>
    </dgm:pt>
    <dgm:pt modelId="{4BC6DBFF-6317-4C5D-964A-86CC00F36FB5}" type="parTrans" cxnId="{B1ECEB99-BA38-4A5C-A64B-BEAAEAD72696}">
      <dgm:prSet/>
      <dgm:spPr/>
      <dgm:t>
        <a:bodyPr/>
        <a:lstStyle/>
        <a:p>
          <a:endParaRPr lang="en-US"/>
        </a:p>
      </dgm:t>
    </dgm:pt>
    <dgm:pt modelId="{19C48138-F2E6-4552-8381-126313FB37DB}" type="sibTrans" cxnId="{B1ECEB99-BA38-4A5C-A64B-BEAAEAD72696}">
      <dgm:prSet/>
      <dgm:spPr/>
      <dgm:t>
        <a:bodyPr/>
        <a:lstStyle/>
        <a:p>
          <a:endParaRPr lang="en-US"/>
        </a:p>
      </dgm:t>
    </dgm:pt>
    <dgm:pt modelId="{139EE0D7-E79F-420F-AF10-025062580C70}">
      <dgm:prSet phldrT="[Text]"/>
      <dgm:spPr/>
      <dgm:t>
        <a:bodyPr anchor="ctr"/>
        <a:lstStyle/>
        <a:p>
          <a:r>
            <a:rPr lang="es-MX" dirty="0"/>
            <a:t>Transformaciones (Logarítmica y escalamiento)</a:t>
          </a:r>
          <a:endParaRPr lang="en-US" dirty="0"/>
        </a:p>
      </dgm:t>
    </dgm:pt>
    <dgm:pt modelId="{0B5B0553-5272-4CAE-A9C7-0315E73C3544}" type="parTrans" cxnId="{6649F35A-F0EE-48D6-82EE-1E45DDF35372}">
      <dgm:prSet/>
      <dgm:spPr/>
      <dgm:t>
        <a:bodyPr/>
        <a:lstStyle/>
        <a:p>
          <a:endParaRPr lang="en-US"/>
        </a:p>
      </dgm:t>
    </dgm:pt>
    <dgm:pt modelId="{3F5370E0-0730-41B1-9731-F2BC7D8F1F25}" type="sibTrans" cxnId="{6649F35A-F0EE-48D6-82EE-1E45DDF35372}">
      <dgm:prSet/>
      <dgm:spPr/>
      <dgm:t>
        <a:bodyPr/>
        <a:lstStyle/>
        <a:p>
          <a:endParaRPr lang="en-US"/>
        </a:p>
      </dgm:t>
    </dgm:pt>
    <dgm:pt modelId="{A0DC075C-DC77-4F52-84A1-4635FD926CCD}">
      <dgm:prSet phldrT="[Text]"/>
      <dgm:spPr/>
      <dgm:t>
        <a:bodyPr anchor="ctr"/>
        <a:lstStyle/>
        <a:p>
          <a:pPr rtl="0">
            <a:lnSpc>
              <a:spcPct val="100000"/>
            </a:lnSpc>
          </a:pPr>
          <a:r>
            <a:rPr lang="es-MX" dirty="0">
              <a:solidFill>
                <a:srgbClr val="002060"/>
              </a:solidFill>
            </a:rPr>
            <a:t>One-Hot Encoding, Feature </a:t>
          </a:r>
          <a:r>
            <a:rPr lang="es-MX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dirty="0">
              <a:solidFill>
                <a:srgbClr val="002060"/>
              </a:solidFill>
            </a:rPr>
            <a:t>manejo de formato de fecha.</a:t>
          </a:r>
          <a:r>
            <a:rPr lang="es-MX" dirty="0">
              <a:solidFill>
                <a:srgbClr val="002060"/>
              </a:solidFill>
              <a:latin typeface="Century Gothic"/>
            </a:rPr>
            <a:t> </a:t>
          </a:r>
          <a:endParaRPr lang="en-US" dirty="0">
            <a:solidFill>
              <a:srgbClr val="002060"/>
            </a:solidFill>
          </a:endParaRPr>
        </a:p>
      </dgm:t>
    </dgm:pt>
    <dgm:pt modelId="{7AF5E823-3C52-4EDF-8A1D-448DF089EE07}" type="parTrans" cxnId="{A2793601-7978-4A5E-8992-325F9C4BE948}">
      <dgm:prSet/>
      <dgm:spPr/>
      <dgm:t>
        <a:bodyPr/>
        <a:lstStyle/>
        <a:p>
          <a:endParaRPr lang="en-US"/>
        </a:p>
      </dgm:t>
    </dgm:pt>
    <dgm:pt modelId="{7FBE5687-1B61-4533-B60B-975B08387955}" type="sibTrans" cxnId="{A2793601-7978-4A5E-8992-325F9C4BE948}">
      <dgm:prSet/>
      <dgm:spPr/>
      <dgm:t>
        <a:bodyPr/>
        <a:lstStyle/>
        <a:p>
          <a:endParaRPr lang="en-US"/>
        </a:p>
      </dgm:t>
    </dgm:pt>
    <dgm:pt modelId="{D1996F6A-8DBA-4805-874B-AC091935B42F}">
      <dgm:prSet phldrT="[Text]"/>
      <dgm:spPr/>
      <dgm:t>
        <a:bodyPr anchor="ctr"/>
        <a:lstStyle/>
        <a:p>
          <a:r>
            <a:rPr lang="es-MX" dirty="0"/>
            <a:t>Contenedores y operaciones en grupo</a:t>
          </a:r>
          <a:endParaRPr lang="en-US" dirty="0"/>
        </a:p>
      </dgm:t>
    </dgm:pt>
    <dgm:pt modelId="{AC25F67B-DCB4-4CED-A473-DF877545E3D0}" type="parTrans" cxnId="{E237181B-9465-4E21-8606-C7C014442123}">
      <dgm:prSet/>
      <dgm:spPr/>
      <dgm:t>
        <a:bodyPr/>
        <a:lstStyle/>
        <a:p>
          <a:endParaRPr lang="en-US"/>
        </a:p>
      </dgm:t>
    </dgm:pt>
    <dgm:pt modelId="{5E63867C-A731-4145-84C3-13094F1E7CE3}" type="sibTrans" cxnId="{E237181B-9465-4E21-8606-C7C014442123}">
      <dgm:prSet/>
      <dgm:spPr/>
      <dgm:t>
        <a:bodyPr/>
        <a:lstStyle/>
        <a:p>
          <a:endParaRPr lang="en-US"/>
        </a:p>
      </dgm:t>
    </dgm:pt>
    <dgm:pt modelId="{C1B1BDEE-A177-46AE-B46F-9FBD659FCAEE}" type="pres">
      <dgm:prSet presAssocID="{53AD4740-199C-4736-B72A-6A8938892A53}" presName="vert0" presStyleCnt="0">
        <dgm:presLayoutVars>
          <dgm:dir/>
          <dgm:animOne val="branch"/>
          <dgm:animLvl val="lvl"/>
        </dgm:presLayoutVars>
      </dgm:prSet>
      <dgm:spPr/>
    </dgm:pt>
    <dgm:pt modelId="{D07F1EBC-9235-4D97-8560-93426BEE7032}" type="pres">
      <dgm:prSet presAssocID="{D914893F-5C7C-4C62-9AA5-92709E4058A7}" presName="thickLine" presStyleLbl="alignNode1" presStyleIdx="0" presStyleCnt="1"/>
      <dgm:spPr/>
    </dgm:pt>
    <dgm:pt modelId="{AAE19474-F2F8-4D1F-94AD-773E4C055DA5}" type="pres">
      <dgm:prSet presAssocID="{D914893F-5C7C-4C62-9AA5-92709E4058A7}" presName="horz1" presStyleCnt="0"/>
      <dgm:spPr/>
    </dgm:pt>
    <dgm:pt modelId="{DBEC1BF7-9E28-4ABB-9C4B-F7F79E72875F}" type="pres">
      <dgm:prSet presAssocID="{D914893F-5C7C-4C62-9AA5-92709E4058A7}" presName="tx1" presStyleLbl="revTx" presStyleIdx="0" presStyleCnt="15"/>
      <dgm:spPr>
        <a:xfrm>
          <a:off x="0" y="0"/>
          <a:ext cx="2179438" cy="5418667"/>
        </a:xfrm>
        <a:prstGeom prst="rect">
          <a:avLst/>
        </a:prstGeom>
      </dgm:spPr>
    </dgm:pt>
    <dgm:pt modelId="{DC6FDDA9-206F-44EF-A9A4-E1D216AD1115}" type="pres">
      <dgm:prSet presAssocID="{D914893F-5C7C-4C62-9AA5-92709E4058A7}" presName="vert1" presStyleCnt="0"/>
      <dgm:spPr/>
    </dgm:pt>
    <dgm:pt modelId="{5530EC66-7CE7-4CE5-BAD2-E740978EEA3F}" type="pres">
      <dgm:prSet presAssocID="{DC810793-D17D-4417-92EA-B1FB8A521B65}" presName="vertSpace2a" presStyleCnt="0"/>
      <dgm:spPr/>
    </dgm:pt>
    <dgm:pt modelId="{F4785893-ED1D-4233-B1EB-D378450A07C3}" type="pres">
      <dgm:prSet presAssocID="{DC810793-D17D-4417-92EA-B1FB8A521B65}" presName="horz2" presStyleCnt="0"/>
      <dgm:spPr/>
    </dgm:pt>
    <dgm:pt modelId="{C2D11A94-6B48-4A1B-AF3F-2956500EAC54}" type="pres">
      <dgm:prSet presAssocID="{DC810793-D17D-4417-92EA-B1FB8A521B65}" presName="horzSpace2" presStyleCnt="0"/>
      <dgm:spPr/>
    </dgm:pt>
    <dgm:pt modelId="{1E57FECB-2C8F-4624-84F3-26DE45A48DEB}" type="pres">
      <dgm:prSet presAssocID="{DC810793-D17D-4417-92EA-B1FB8A521B65}" presName="tx2" presStyleLbl="revTx" presStyleIdx="1" presStyleCnt="15"/>
      <dgm:spPr>
        <a:xfrm>
          <a:off x="2342895" y="84666"/>
          <a:ext cx="2741733" cy="1693333"/>
        </a:xfrm>
        <a:prstGeom prst="rect">
          <a:avLst/>
        </a:prstGeom>
      </dgm:spPr>
    </dgm:pt>
    <dgm:pt modelId="{051D048D-9605-4137-80AF-FC5A7FCFFE9B}" type="pres">
      <dgm:prSet presAssocID="{DC810793-D17D-4417-92EA-B1FB8A521B65}" presName="vert2" presStyleCnt="0"/>
      <dgm:spPr/>
    </dgm:pt>
    <dgm:pt modelId="{39769874-FEBC-4D10-AB24-60275215D47A}" type="pres">
      <dgm:prSet presAssocID="{DB9A19D8-7AC9-4D82-BC0C-E5A474A56E0F}" presName="horz3" presStyleCnt="0"/>
      <dgm:spPr/>
    </dgm:pt>
    <dgm:pt modelId="{B816E898-7DC9-4906-AA9A-5B24D7940FE7}" type="pres">
      <dgm:prSet presAssocID="{DB9A19D8-7AC9-4D82-BC0C-E5A474A56E0F}" presName="horzSpace3" presStyleCnt="0"/>
      <dgm:spPr/>
    </dgm:pt>
    <dgm:pt modelId="{52206979-1348-420E-B682-761ED83C36F0}" type="pres">
      <dgm:prSet presAssocID="{DB9A19D8-7AC9-4D82-BC0C-E5A474A56E0F}" presName="tx3" presStyleLbl="revTx" presStyleIdx="2" presStyleCnt="15"/>
      <dgm:spPr/>
    </dgm:pt>
    <dgm:pt modelId="{24C83817-6326-463E-9B2F-6DECA85CD2E6}" type="pres">
      <dgm:prSet presAssocID="{DB9A19D8-7AC9-4D82-BC0C-E5A474A56E0F}" presName="vert3" presStyleCnt="0"/>
      <dgm:spPr/>
    </dgm:pt>
    <dgm:pt modelId="{80E46D49-2D7F-4650-9509-AC641780CF0D}" type="pres">
      <dgm:prSet presAssocID="{8FC9AB40-D0F4-461A-9FAD-D1E23F81832A}" presName="horz4" presStyleCnt="0"/>
      <dgm:spPr/>
    </dgm:pt>
    <dgm:pt modelId="{AADF572C-A0C4-44C9-8190-DB0192EB3859}" type="pres">
      <dgm:prSet presAssocID="{8FC9AB40-D0F4-461A-9FAD-D1E23F81832A}" presName="horzSpace4" presStyleCnt="0"/>
      <dgm:spPr/>
    </dgm:pt>
    <dgm:pt modelId="{BA654D0D-16FE-4F2E-84E2-D0069EBECF10}" type="pres">
      <dgm:prSet presAssocID="{8FC9AB40-D0F4-461A-9FAD-D1E23F81832A}" presName="tx4" presStyleLbl="revTx" presStyleIdx="3" presStyleCnt="15">
        <dgm:presLayoutVars>
          <dgm:bulletEnabled val="1"/>
        </dgm:presLayoutVars>
      </dgm:prSet>
      <dgm:spPr/>
    </dgm:pt>
    <dgm:pt modelId="{C5C90AAB-C7E9-44C2-AFCE-F35F63BC6240}" type="pres">
      <dgm:prSet presAssocID="{DC810793-D17D-4417-92EA-B1FB8A521B65}" presName="thinLine2b" presStyleLbl="callout" presStyleIdx="0" presStyleCnt="5"/>
      <dgm:spPr/>
    </dgm:pt>
    <dgm:pt modelId="{6CB5AEA2-C516-4BAD-85A3-5308012162BB}" type="pres">
      <dgm:prSet presAssocID="{DC810793-D17D-4417-92EA-B1FB8A521B65}" presName="vertSpace2b" presStyleCnt="0"/>
      <dgm:spPr/>
    </dgm:pt>
    <dgm:pt modelId="{2D29C5F7-B7C2-45AB-AEA0-A7C6F30E38ED}" type="pres">
      <dgm:prSet presAssocID="{CEA0A0EA-7D8F-4D1A-B34C-D4F7256B9B37}" presName="horz2" presStyleCnt="0"/>
      <dgm:spPr/>
    </dgm:pt>
    <dgm:pt modelId="{39B85F74-3D42-4B67-BA82-84E415E4684F}" type="pres">
      <dgm:prSet presAssocID="{CEA0A0EA-7D8F-4D1A-B34C-D4F7256B9B37}" presName="horzSpace2" presStyleCnt="0"/>
      <dgm:spPr/>
    </dgm:pt>
    <dgm:pt modelId="{62A417EC-5FD5-4EC7-8C5C-411CDFF9E805}" type="pres">
      <dgm:prSet presAssocID="{CEA0A0EA-7D8F-4D1A-B34C-D4F7256B9B37}" presName="tx2" presStyleLbl="revTx" presStyleIdx="4" presStyleCnt="15"/>
      <dgm:spPr>
        <a:xfrm>
          <a:off x="2342895" y="1862666"/>
          <a:ext cx="2741733" cy="1693333"/>
        </a:xfrm>
        <a:prstGeom prst="rect">
          <a:avLst/>
        </a:prstGeom>
      </dgm:spPr>
    </dgm:pt>
    <dgm:pt modelId="{117BA58E-AB17-449D-BC27-4299249FA987}" type="pres">
      <dgm:prSet presAssocID="{CEA0A0EA-7D8F-4D1A-B34C-D4F7256B9B37}" presName="vert2" presStyleCnt="0"/>
      <dgm:spPr/>
    </dgm:pt>
    <dgm:pt modelId="{FAB677CE-706F-48B0-9423-07C565030A7E}" type="pres">
      <dgm:prSet presAssocID="{F849FD7E-BC4D-400A-9F5D-F49EE268D7FD}" presName="horz3" presStyleCnt="0"/>
      <dgm:spPr/>
    </dgm:pt>
    <dgm:pt modelId="{DB42A58B-C012-40B4-83CF-D80F333CF43F}" type="pres">
      <dgm:prSet presAssocID="{F849FD7E-BC4D-400A-9F5D-F49EE268D7FD}" presName="horzSpace3" presStyleCnt="0"/>
      <dgm:spPr/>
    </dgm:pt>
    <dgm:pt modelId="{CB1EE745-4301-4023-A20A-9B66A4CC062A}" type="pres">
      <dgm:prSet presAssocID="{F849FD7E-BC4D-400A-9F5D-F49EE268D7FD}" presName="tx3" presStyleLbl="revTx" presStyleIdx="5" presStyleCnt="15"/>
      <dgm:spPr/>
    </dgm:pt>
    <dgm:pt modelId="{BECD3024-37AD-4B8E-A6FB-5F7876CEEBE5}" type="pres">
      <dgm:prSet presAssocID="{F849FD7E-BC4D-400A-9F5D-F49EE268D7FD}" presName="vert3" presStyleCnt="0"/>
      <dgm:spPr/>
    </dgm:pt>
    <dgm:pt modelId="{B9E2D612-37EE-4219-9B48-28AD1A0C8364}" type="pres">
      <dgm:prSet presAssocID="{139EE0D7-E79F-420F-AF10-025062580C70}" presName="horz4" presStyleCnt="0"/>
      <dgm:spPr/>
    </dgm:pt>
    <dgm:pt modelId="{07A10A96-ABE6-412E-8D28-9577EAB58200}" type="pres">
      <dgm:prSet presAssocID="{139EE0D7-E79F-420F-AF10-025062580C70}" presName="horzSpace4" presStyleCnt="0"/>
      <dgm:spPr/>
    </dgm:pt>
    <dgm:pt modelId="{3258FDAA-BA08-4AC2-9203-0721A8E3380D}" type="pres">
      <dgm:prSet presAssocID="{139EE0D7-E79F-420F-AF10-025062580C70}" presName="tx4" presStyleLbl="revTx" presStyleIdx="6" presStyleCnt="15">
        <dgm:presLayoutVars>
          <dgm:bulletEnabled val="1"/>
        </dgm:presLayoutVars>
      </dgm:prSet>
      <dgm:spPr/>
    </dgm:pt>
    <dgm:pt modelId="{A3ED4E8D-4C94-49E9-846A-307D04800AAF}" type="pres">
      <dgm:prSet presAssocID="{A3E1BD64-AC49-405D-95AC-CBF09A57D0F9}" presName="thinLine3" presStyleLbl="callout" presStyleIdx="1" presStyleCnt="5"/>
      <dgm:spPr/>
    </dgm:pt>
    <dgm:pt modelId="{B0B5C5A8-CE80-4037-9B91-6B1FC54D2EB5}" type="pres">
      <dgm:prSet presAssocID="{4B0D3025-FE55-4AF3-8BFB-558DF9CF8223}" presName="horz3" presStyleCnt="0"/>
      <dgm:spPr/>
    </dgm:pt>
    <dgm:pt modelId="{FD85539A-404A-408C-B7AB-1729E4F05FDA}" type="pres">
      <dgm:prSet presAssocID="{4B0D3025-FE55-4AF3-8BFB-558DF9CF8223}" presName="horzSpace3" presStyleCnt="0"/>
      <dgm:spPr/>
    </dgm:pt>
    <dgm:pt modelId="{BB777D91-A106-4249-87C8-88506815127A}" type="pres">
      <dgm:prSet presAssocID="{4B0D3025-FE55-4AF3-8BFB-558DF9CF8223}" presName="tx3" presStyleLbl="revTx" presStyleIdx="7" presStyleCnt="15"/>
      <dgm:spPr/>
    </dgm:pt>
    <dgm:pt modelId="{E9C675A5-4CD1-4AD9-A2C2-FFE739E9A88B}" type="pres">
      <dgm:prSet presAssocID="{4B0D3025-FE55-4AF3-8BFB-558DF9CF8223}" presName="vert3" presStyleCnt="0"/>
      <dgm:spPr/>
    </dgm:pt>
    <dgm:pt modelId="{A3297481-1C95-41AE-8B22-FBFD3B7FD4CB}" type="pres">
      <dgm:prSet presAssocID="{A0DC075C-DC77-4F52-84A1-4635FD926CCD}" presName="horz4" presStyleCnt="0"/>
      <dgm:spPr/>
    </dgm:pt>
    <dgm:pt modelId="{633C8507-3AB6-40B5-BA10-0FDB442CD0CE}" type="pres">
      <dgm:prSet presAssocID="{A0DC075C-DC77-4F52-84A1-4635FD926CCD}" presName="horzSpace4" presStyleCnt="0"/>
      <dgm:spPr/>
    </dgm:pt>
    <dgm:pt modelId="{33D42A52-22B9-4509-9977-5BDD26B5AA36}" type="pres">
      <dgm:prSet presAssocID="{A0DC075C-DC77-4F52-84A1-4635FD926CCD}" presName="tx4" presStyleLbl="revTx" presStyleIdx="8" presStyleCnt="15">
        <dgm:presLayoutVars>
          <dgm:bulletEnabled val="1"/>
        </dgm:presLayoutVars>
      </dgm:prSet>
      <dgm:spPr/>
    </dgm:pt>
    <dgm:pt modelId="{8B4D3F14-9CB6-42B1-B191-59284CACA45C}" type="pres">
      <dgm:prSet presAssocID="{19C48138-F2E6-4552-8381-126313FB37DB}" presName="thinLine3" presStyleLbl="callout" presStyleIdx="2" presStyleCnt="5"/>
      <dgm:spPr/>
    </dgm:pt>
    <dgm:pt modelId="{7B2D513C-5C3F-4AB5-A2BE-7568D9541BFC}" type="pres">
      <dgm:prSet presAssocID="{E1CA5618-D0FA-4A0D-AFED-C52F79457AB3}" presName="horz3" presStyleCnt="0"/>
      <dgm:spPr/>
    </dgm:pt>
    <dgm:pt modelId="{6314DCE1-E2E0-4A1E-B239-A9A0F0A6D8CF}" type="pres">
      <dgm:prSet presAssocID="{E1CA5618-D0FA-4A0D-AFED-C52F79457AB3}" presName="horzSpace3" presStyleCnt="0"/>
      <dgm:spPr/>
    </dgm:pt>
    <dgm:pt modelId="{4F32D990-2D24-49FF-9E6B-568B270B0FCF}" type="pres">
      <dgm:prSet presAssocID="{E1CA5618-D0FA-4A0D-AFED-C52F79457AB3}" presName="tx3" presStyleLbl="revTx" presStyleIdx="9" presStyleCnt="15"/>
      <dgm:spPr/>
    </dgm:pt>
    <dgm:pt modelId="{5F94FB26-3EBE-4C8B-95B1-12F1DC17F38B}" type="pres">
      <dgm:prSet presAssocID="{E1CA5618-D0FA-4A0D-AFED-C52F79457AB3}" presName="vert3" presStyleCnt="0"/>
      <dgm:spPr/>
    </dgm:pt>
    <dgm:pt modelId="{92770734-2EF9-4C82-A701-C92B9087D3AD}" type="pres">
      <dgm:prSet presAssocID="{D1996F6A-8DBA-4805-874B-AC091935B42F}" presName="horz4" presStyleCnt="0"/>
      <dgm:spPr/>
    </dgm:pt>
    <dgm:pt modelId="{F9D33796-1962-413F-9C27-36952202F8AF}" type="pres">
      <dgm:prSet presAssocID="{D1996F6A-8DBA-4805-874B-AC091935B42F}" presName="horzSpace4" presStyleCnt="0"/>
      <dgm:spPr/>
    </dgm:pt>
    <dgm:pt modelId="{74B989C0-94FB-45E7-A37C-F066F2779F76}" type="pres">
      <dgm:prSet presAssocID="{D1996F6A-8DBA-4805-874B-AC091935B42F}" presName="tx4" presStyleLbl="revTx" presStyleIdx="10" presStyleCnt="15">
        <dgm:presLayoutVars>
          <dgm:bulletEnabled val="1"/>
        </dgm:presLayoutVars>
      </dgm:prSet>
      <dgm:spPr/>
    </dgm:pt>
    <dgm:pt modelId="{A334154E-FC5D-4EFC-BE8A-BE1111CDE46E}" type="pres">
      <dgm:prSet presAssocID="{CEA0A0EA-7D8F-4D1A-B34C-D4F7256B9B37}" presName="thinLine2b" presStyleLbl="callout" presStyleIdx="3" presStyleCnt="5"/>
      <dgm:spPr/>
    </dgm:pt>
    <dgm:pt modelId="{F21F54C0-BB1F-4FD6-AA0A-F7724A281F0A}" type="pres">
      <dgm:prSet presAssocID="{CEA0A0EA-7D8F-4D1A-B34C-D4F7256B9B37}" presName="vertSpace2b" presStyleCnt="0"/>
      <dgm:spPr/>
    </dgm:pt>
    <dgm:pt modelId="{E8AB26DB-27CC-4F4B-B31E-6BC1D8AB9B6E}" type="pres">
      <dgm:prSet presAssocID="{2D990F44-674B-4F29-B8E6-F61142BD382C}" presName="horz2" presStyleCnt="0"/>
      <dgm:spPr/>
    </dgm:pt>
    <dgm:pt modelId="{4D043F72-5833-4EE5-B5BF-73F98E15DDF8}" type="pres">
      <dgm:prSet presAssocID="{2D990F44-674B-4F29-B8E6-F61142BD382C}" presName="horzSpace2" presStyleCnt="0"/>
      <dgm:spPr/>
    </dgm:pt>
    <dgm:pt modelId="{EF78CD3D-5C23-4E68-AA13-DD513910CDD2}" type="pres">
      <dgm:prSet presAssocID="{2D990F44-674B-4F29-B8E6-F61142BD382C}" presName="tx2" presStyleLbl="revTx" presStyleIdx="11" presStyleCnt="15"/>
      <dgm:spPr>
        <a:xfrm>
          <a:off x="2342895" y="3640666"/>
          <a:ext cx="2741733" cy="1693333"/>
        </a:xfrm>
        <a:prstGeom prst="rect">
          <a:avLst/>
        </a:prstGeom>
      </dgm:spPr>
    </dgm:pt>
    <dgm:pt modelId="{4DB245E6-3865-4C40-8372-A237BBCF218F}" type="pres">
      <dgm:prSet presAssocID="{2D990F44-674B-4F29-B8E6-F61142BD382C}" presName="vert2" presStyleCnt="0"/>
      <dgm:spPr/>
    </dgm:pt>
    <dgm:pt modelId="{F99C43D9-ADD9-49A0-A5F8-646D3BFDC728}" type="pres">
      <dgm:prSet presAssocID="{0D88F93F-FE5B-4290-AAA3-C5CE2A6E56A6}" presName="horz3" presStyleCnt="0"/>
      <dgm:spPr/>
    </dgm:pt>
    <dgm:pt modelId="{D2E93630-E5F3-4F27-910A-18C8DBBB0C93}" type="pres">
      <dgm:prSet presAssocID="{0D88F93F-FE5B-4290-AAA3-C5CE2A6E56A6}" presName="horzSpace3" presStyleCnt="0"/>
      <dgm:spPr/>
    </dgm:pt>
    <dgm:pt modelId="{0CB0F25F-9C48-4497-908B-2907DED1E99F}" type="pres">
      <dgm:prSet presAssocID="{0D88F93F-FE5B-4290-AAA3-C5CE2A6E56A6}" presName="tx3" presStyleLbl="revTx" presStyleIdx="12" presStyleCnt="15"/>
      <dgm:spPr/>
    </dgm:pt>
    <dgm:pt modelId="{B927B52D-B3CE-4FF6-B1B5-DE6BE3FECF2E}" type="pres">
      <dgm:prSet presAssocID="{0D88F93F-FE5B-4290-AAA3-C5CE2A6E56A6}" presName="vert3" presStyleCnt="0"/>
      <dgm:spPr/>
    </dgm:pt>
    <dgm:pt modelId="{6BBED74A-173F-465B-95B7-65C138F6AE86}" type="pres">
      <dgm:prSet presAssocID="{A1EBAA91-439F-4691-88B3-A2A2B338D80B}" presName="horz4" presStyleCnt="0"/>
      <dgm:spPr/>
    </dgm:pt>
    <dgm:pt modelId="{6626DF7A-04BC-49CE-AC23-EFC621B8C998}" type="pres">
      <dgm:prSet presAssocID="{A1EBAA91-439F-4691-88B3-A2A2B338D80B}" presName="horzSpace4" presStyleCnt="0"/>
      <dgm:spPr/>
    </dgm:pt>
    <dgm:pt modelId="{DC613C10-4F9E-475C-8DB2-89AA494C0250}" type="pres">
      <dgm:prSet presAssocID="{A1EBAA91-439F-4691-88B3-A2A2B338D80B}" presName="tx4" presStyleLbl="revTx" presStyleIdx="13" presStyleCnt="15">
        <dgm:presLayoutVars>
          <dgm:bulletEnabled val="1"/>
        </dgm:presLayoutVars>
      </dgm:prSet>
      <dgm:spPr/>
    </dgm:pt>
    <dgm:pt modelId="{DC1C43DE-0A1B-4078-8593-1E2B2B9BF31C}" type="pres">
      <dgm:prSet presAssocID="{1FE64704-DEBD-48EF-8C29-6F40C257C8E3}" presName="horz4" presStyleCnt="0"/>
      <dgm:spPr/>
    </dgm:pt>
    <dgm:pt modelId="{B21AEB36-C055-4844-A6A6-C139B0206277}" type="pres">
      <dgm:prSet presAssocID="{1FE64704-DEBD-48EF-8C29-6F40C257C8E3}" presName="horzSpace4" presStyleCnt="0"/>
      <dgm:spPr/>
    </dgm:pt>
    <dgm:pt modelId="{3E60F21E-E8B0-4B3D-BF92-1D8D3EAF35C8}" type="pres">
      <dgm:prSet presAssocID="{1FE64704-DEBD-48EF-8C29-6F40C257C8E3}" presName="tx4" presStyleLbl="revTx" presStyleIdx="14" presStyleCnt="15">
        <dgm:presLayoutVars>
          <dgm:bulletEnabled val="1"/>
        </dgm:presLayoutVars>
      </dgm:prSet>
      <dgm:spPr/>
    </dgm:pt>
    <dgm:pt modelId="{F03827C5-0BD0-4BD4-A414-929AA2EA5BFC}" type="pres">
      <dgm:prSet presAssocID="{2D990F44-674B-4F29-B8E6-F61142BD382C}" presName="thinLine2b" presStyleLbl="callout" presStyleIdx="4" presStyleCnt="5"/>
      <dgm:spPr/>
    </dgm:pt>
    <dgm:pt modelId="{9087D869-CA22-436C-A894-AB5D499E7B34}" type="pres">
      <dgm:prSet presAssocID="{2D990F44-674B-4F29-B8E6-F61142BD382C}" presName="vertSpace2b" presStyleCnt="0"/>
      <dgm:spPr/>
    </dgm:pt>
  </dgm:ptLst>
  <dgm:cxnLst>
    <dgm:cxn modelId="{A2793601-7978-4A5E-8992-325F9C4BE948}" srcId="{4B0D3025-FE55-4AF3-8BFB-558DF9CF8223}" destId="{A0DC075C-DC77-4F52-84A1-4635FD926CCD}" srcOrd="0" destOrd="0" parTransId="{7AF5E823-3C52-4EDF-8A1D-448DF089EE07}" sibTransId="{7FBE5687-1B61-4533-B60B-975B08387955}"/>
    <dgm:cxn modelId="{77DE010D-123A-43AC-AEFD-1DD1B68483D7}" srcId="{0D88F93F-FE5B-4290-AAA3-C5CE2A6E56A6}" destId="{A1EBAA91-439F-4691-88B3-A2A2B338D80B}" srcOrd="0" destOrd="0" parTransId="{FC9BEE1C-1C5B-4DD1-8C43-C1F5C02C8826}" sibTransId="{803787CF-88C2-4B85-99C4-21E28DA3866B}"/>
    <dgm:cxn modelId="{E237181B-9465-4E21-8606-C7C014442123}" srcId="{E1CA5618-D0FA-4A0D-AFED-C52F79457AB3}" destId="{D1996F6A-8DBA-4805-874B-AC091935B42F}" srcOrd="0" destOrd="0" parTransId="{AC25F67B-DCB4-4CED-A473-DF877545E3D0}" sibTransId="{5E63867C-A731-4145-84C3-13094F1E7CE3}"/>
    <dgm:cxn modelId="{4E83A823-A8C2-4032-B8E7-E3010A9E6872}" type="presOf" srcId="{DB9A19D8-7AC9-4D82-BC0C-E5A474A56E0F}" destId="{52206979-1348-420E-B682-761ED83C36F0}" srcOrd="0" destOrd="0" presId="urn:microsoft.com/office/officeart/2008/layout/LinedList"/>
    <dgm:cxn modelId="{3E156E34-B533-4CBF-9E30-2332699D6734}" srcId="{DB9A19D8-7AC9-4D82-BC0C-E5A474A56E0F}" destId="{8FC9AB40-D0F4-461A-9FAD-D1E23F81832A}" srcOrd="0" destOrd="0" parTransId="{85C61390-900D-4682-B234-91B71FB15DB9}" sibTransId="{C867E455-5CCE-425E-9FD1-07B893C6DB61}"/>
    <dgm:cxn modelId="{9290BB39-2D8E-4542-A570-AF308468A779}" type="presOf" srcId="{CEA0A0EA-7D8F-4D1A-B34C-D4F7256B9B37}" destId="{62A417EC-5FD5-4EC7-8C5C-411CDFF9E805}" srcOrd="0" destOrd="0" presId="urn:microsoft.com/office/officeart/2008/layout/LinedList"/>
    <dgm:cxn modelId="{CB370143-54C6-4A94-B164-D06EAAB3E692}" type="presOf" srcId="{A0DC075C-DC77-4F52-84A1-4635FD926CCD}" destId="{33D42A52-22B9-4509-9977-5BDD26B5AA36}" srcOrd="0" destOrd="0" presId="urn:microsoft.com/office/officeart/2008/layout/LinedList"/>
    <dgm:cxn modelId="{4869D047-020A-46D2-91BC-CD9E08FFE418}" srcId="{CEA0A0EA-7D8F-4D1A-B34C-D4F7256B9B37}" destId="{F849FD7E-BC4D-400A-9F5D-F49EE268D7FD}" srcOrd="0" destOrd="0" parTransId="{8DB65D20-7131-4547-9A98-617CC04A8AB3}" sibTransId="{A3E1BD64-AC49-405D-95AC-CBF09A57D0F9}"/>
    <dgm:cxn modelId="{FDB7556A-BB99-43DC-837A-91B4EE9D507F}" type="presOf" srcId="{8FC9AB40-D0F4-461A-9FAD-D1E23F81832A}" destId="{BA654D0D-16FE-4F2E-84E2-D0069EBECF10}" srcOrd="0" destOrd="0" presId="urn:microsoft.com/office/officeart/2008/layout/LinedList"/>
    <dgm:cxn modelId="{EBA7084D-4B7D-4456-86AC-8BAF95165D37}" type="presOf" srcId="{53AD4740-199C-4736-B72A-6A8938892A53}" destId="{C1B1BDEE-A177-46AE-B46F-9FBD659FCAEE}" srcOrd="0" destOrd="0" presId="urn:microsoft.com/office/officeart/2008/layout/LinedList"/>
    <dgm:cxn modelId="{C60F0B74-EA55-416C-9876-D0AC4EDD1D21}" srcId="{2D990F44-674B-4F29-B8E6-F61142BD382C}" destId="{0D88F93F-FE5B-4290-AAA3-C5CE2A6E56A6}" srcOrd="0" destOrd="0" parTransId="{6891FAE0-BCED-4101-946F-77969C40E924}" sibTransId="{18EE57B5-413A-4FB4-9C49-EEE97693561B}"/>
    <dgm:cxn modelId="{90EF4357-EEFF-4C05-9FE9-F548B5CE4C1E}" type="presOf" srcId="{4B0D3025-FE55-4AF3-8BFB-558DF9CF8223}" destId="{BB777D91-A106-4249-87C8-88506815127A}" srcOrd="0" destOrd="0" presId="urn:microsoft.com/office/officeart/2008/layout/LinedList"/>
    <dgm:cxn modelId="{9E9BC057-FEB5-4E1F-AEEE-0968D24F4B49}" type="presOf" srcId="{0D88F93F-FE5B-4290-AAA3-C5CE2A6E56A6}" destId="{0CB0F25F-9C48-4497-908B-2907DED1E99F}" srcOrd="0" destOrd="0" presId="urn:microsoft.com/office/officeart/2008/layout/LinedList"/>
    <dgm:cxn modelId="{B5F8A75A-D3C3-406D-AB5E-DA0298F62599}" type="presOf" srcId="{A1EBAA91-439F-4691-88B3-A2A2B338D80B}" destId="{DC613C10-4F9E-475C-8DB2-89AA494C0250}" srcOrd="0" destOrd="0" presId="urn:microsoft.com/office/officeart/2008/layout/LinedList"/>
    <dgm:cxn modelId="{6649F35A-F0EE-48D6-82EE-1E45DDF35372}" srcId="{F849FD7E-BC4D-400A-9F5D-F49EE268D7FD}" destId="{139EE0D7-E79F-420F-AF10-025062580C70}" srcOrd="0" destOrd="0" parTransId="{0B5B0553-5272-4CAE-A9C7-0315E73C3544}" sibTransId="{3F5370E0-0730-41B1-9731-F2BC7D8F1F25}"/>
    <dgm:cxn modelId="{DDDA8981-A7B2-4FA7-A148-045102F4A4A5}" srcId="{CEA0A0EA-7D8F-4D1A-B34C-D4F7256B9B37}" destId="{E1CA5618-D0FA-4A0D-AFED-C52F79457AB3}" srcOrd="2" destOrd="0" parTransId="{E58DE75E-D855-42C1-884A-0C6DB90EB2C9}" sibTransId="{51215D06-74DC-4622-B55D-7F947B0776D8}"/>
    <dgm:cxn modelId="{5645748B-B23A-43E7-BB24-17194911B608}" type="presOf" srcId="{DC810793-D17D-4417-92EA-B1FB8A521B65}" destId="{1E57FECB-2C8F-4624-84F3-26DE45A48DEB}" srcOrd="0" destOrd="0" presId="urn:microsoft.com/office/officeart/2008/layout/LinedList"/>
    <dgm:cxn modelId="{54D1538D-FA00-4B9C-A3E4-DB92B12C0B97}" type="presOf" srcId="{E1CA5618-D0FA-4A0D-AFED-C52F79457AB3}" destId="{4F32D990-2D24-49FF-9E6B-568B270B0FCF}" srcOrd="0" destOrd="0" presId="urn:microsoft.com/office/officeart/2008/layout/LinedList"/>
    <dgm:cxn modelId="{E161CF8E-6833-4D7B-BDE2-88BD72091CA6}" type="presOf" srcId="{F849FD7E-BC4D-400A-9F5D-F49EE268D7FD}" destId="{CB1EE745-4301-4023-A20A-9B66A4CC062A}" srcOrd="0" destOrd="0" presId="urn:microsoft.com/office/officeart/2008/layout/LinedList"/>
    <dgm:cxn modelId="{B1ECEB99-BA38-4A5C-A64B-BEAAEAD72696}" srcId="{CEA0A0EA-7D8F-4D1A-B34C-D4F7256B9B37}" destId="{4B0D3025-FE55-4AF3-8BFB-558DF9CF8223}" srcOrd="1" destOrd="0" parTransId="{4BC6DBFF-6317-4C5D-964A-86CC00F36FB5}" sibTransId="{19C48138-F2E6-4552-8381-126313FB37DB}"/>
    <dgm:cxn modelId="{64C71FA2-F305-43BF-B81D-3DCC839EE5FC}" srcId="{D914893F-5C7C-4C62-9AA5-92709E4058A7}" destId="{CEA0A0EA-7D8F-4D1A-B34C-D4F7256B9B37}" srcOrd="1" destOrd="0" parTransId="{BFDC0594-4591-4142-9CE3-79E97B713E26}" sibTransId="{129D3B17-B866-4A58-A538-14068E5D0E41}"/>
    <dgm:cxn modelId="{12A09FA4-6D5F-4F44-BF44-6B750077D16E}" srcId="{D914893F-5C7C-4C62-9AA5-92709E4058A7}" destId="{DC810793-D17D-4417-92EA-B1FB8A521B65}" srcOrd="0" destOrd="0" parTransId="{76C73C7C-019E-4244-B440-B3BAA9A5FE6C}" sibTransId="{2A4BBE9F-9B1B-44CF-BBF6-3C41E677038A}"/>
    <dgm:cxn modelId="{3708FAAC-12A6-444D-A14D-9B34EE13F56C}" type="presOf" srcId="{D914893F-5C7C-4C62-9AA5-92709E4058A7}" destId="{DBEC1BF7-9E28-4ABB-9C4B-F7F79E72875F}" srcOrd="0" destOrd="0" presId="urn:microsoft.com/office/officeart/2008/layout/LinedList"/>
    <dgm:cxn modelId="{2521A6B0-34EB-45A8-BCAD-A78EFA991B90}" type="presOf" srcId="{2D990F44-674B-4F29-B8E6-F61142BD382C}" destId="{EF78CD3D-5C23-4E68-AA13-DD513910CDD2}" srcOrd="0" destOrd="0" presId="urn:microsoft.com/office/officeart/2008/layout/LinedList"/>
    <dgm:cxn modelId="{74C870B6-95CF-4BB4-94C6-4C27E5B199E7}" type="presOf" srcId="{D1996F6A-8DBA-4805-874B-AC091935B42F}" destId="{74B989C0-94FB-45E7-A37C-F066F2779F76}" srcOrd="0" destOrd="0" presId="urn:microsoft.com/office/officeart/2008/layout/LinedList"/>
    <dgm:cxn modelId="{742A0ABF-71C9-4A40-81C0-EE9BAC562078}" srcId="{D914893F-5C7C-4C62-9AA5-92709E4058A7}" destId="{2D990F44-674B-4F29-B8E6-F61142BD382C}" srcOrd="2" destOrd="0" parTransId="{0DC4A3CE-496E-47ED-8E87-E6AB955E5456}" sibTransId="{D8A8740E-1BEF-46EF-83D6-E577CA5F1C53}"/>
    <dgm:cxn modelId="{21A06BD4-C8F7-4E1D-955C-AE27DF97D594}" srcId="{DC810793-D17D-4417-92EA-B1FB8A521B65}" destId="{DB9A19D8-7AC9-4D82-BC0C-E5A474A56E0F}" srcOrd="0" destOrd="0" parTransId="{87E0F168-1B5C-4BEB-9405-F09ACCA26A70}" sibTransId="{F3D4C6ED-AD90-48C0-8CF7-85E1643C7AD1}"/>
    <dgm:cxn modelId="{EA2475E6-1D3B-42C5-88C6-1370FF6BF37A}" srcId="{53AD4740-199C-4736-B72A-6A8938892A53}" destId="{D914893F-5C7C-4C62-9AA5-92709E4058A7}" srcOrd="0" destOrd="0" parTransId="{C227F066-8DA3-4C56-8CBC-FB4A14B2CE3A}" sibTransId="{9B853B0D-E40B-4609-AA5A-C113032DF608}"/>
    <dgm:cxn modelId="{91597DEA-8D09-430D-AB86-E89A885671AA}" srcId="{0D88F93F-FE5B-4290-AAA3-C5CE2A6E56A6}" destId="{1FE64704-DEBD-48EF-8C29-6F40C257C8E3}" srcOrd="1" destOrd="0" parTransId="{BF0D9B89-410C-457C-B5C2-7CA604524C32}" sibTransId="{CEEC6632-65FC-4B62-803E-A0B371CC96DC}"/>
    <dgm:cxn modelId="{D5BBB7EE-052E-4226-A366-28E9217D458F}" type="presOf" srcId="{139EE0D7-E79F-420F-AF10-025062580C70}" destId="{3258FDAA-BA08-4AC2-9203-0721A8E3380D}" srcOrd="0" destOrd="0" presId="urn:microsoft.com/office/officeart/2008/layout/LinedList"/>
    <dgm:cxn modelId="{C2AE42F1-4E9E-46E7-87C6-0D9A37AD704B}" type="presOf" srcId="{1FE64704-DEBD-48EF-8C29-6F40C257C8E3}" destId="{3E60F21E-E8B0-4B3D-BF92-1D8D3EAF35C8}" srcOrd="0" destOrd="0" presId="urn:microsoft.com/office/officeart/2008/layout/LinedList"/>
    <dgm:cxn modelId="{00D7BA23-164C-488F-B807-536604BC8C97}" type="presParOf" srcId="{C1B1BDEE-A177-46AE-B46F-9FBD659FCAEE}" destId="{D07F1EBC-9235-4D97-8560-93426BEE7032}" srcOrd="0" destOrd="0" presId="urn:microsoft.com/office/officeart/2008/layout/LinedList"/>
    <dgm:cxn modelId="{A344EA2C-C992-4BAF-B55C-21137B499425}" type="presParOf" srcId="{C1B1BDEE-A177-46AE-B46F-9FBD659FCAEE}" destId="{AAE19474-F2F8-4D1F-94AD-773E4C055DA5}" srcOrd="1" destOrd="0" presId="urn:microsoft.com/office/officeart/2008/layout/LinedList"/>
    <dgm:cxn modelId="{AA4F2533-1EE6-44C4-916A-9F048FFCCEE5}" type="presParOf" srcId="{AAE19474-F2F8-4D1F-94AD-773E4C055DA5}" destId="{DBEC1BF7-9E28-4ABB-9C4B-F7F79E72875F}" srcOrd="0" destOrd="0" presId="urn:microsoft.com/office/officeart/2008/layout/LinedList"/>
    <dgm:cxn modelId="{F83CAC0F-F723-4D30-BF8A-8823B36F53D6}" type="presParOf" srcId="{AAE19474-F2F8-4D1F-94AD-773E4C055DA5}" destId="{DC6FDDA9-206F-44EF-A9A4-E1D216AD1115}" srcOrd="1" destOrd="0" presId="urn:microsoft.com/office/officeart/2008/layout/LinedList"/>
    <dgm:cxn modelId="{BC5F1AE9-AB55-491D-A6B8-1D2FD8AD3548}" type="presParOf" srcId="{DC6FDDA9-206F-44EF-A9A4-E1D216AD1115}" destId="{5530EC66-7CE7-4CE5-BAD2-E740978EEA3F}" srcOrd="0" destOrd="0" presId="urn:microsoft.com/office/officeart/2008/layout/LinedList"/>
    <dgm:cxn modelId="{F0402229-D3B0-49C7-AD42-F5781F47C23F}" type="presParOf" srcId="{DC6FDDA9-206F-44EF-A9A4-E1D216AD1115}" destId="{F4785893-ED1D-4233-B1EB-D378450A07C3}" srcOrd="1" destOrd="0" presId="urn:microsoft.com/office/officeart/2008/layout/LinedList"/>
    <dgm:cxn modelId="{9D921A01-7B92-4EF6-B40F-34D7C1FA6D1A}" type="presParOf" srcId="{F4785893-ED1D-4233-B1EB-D378450A07C3}" destId="{C2D11A94-6B48-4A1B-AF3F-2956500EAC54}" srcOrd="0" destOrd="0" presId="urn:microsoft.com/office/officeart/2008/layout/LinedList"/>
    <dgm:cxn modelId="{E061872A-D3E7-419E-B589-ECFB218029F5}" type="presParOf" srcId="{F4785893-ED1D-4233-B1EB-D378450A07C3}" destId="{1E57FECB-2C8F-4624-84F3-26DE45A48DEB}" srcOrd="1" destOrd="0" presId="urn:microsoft.com/office/officeart/2008/layout/LinedList"/>
    <dgm:cxn modelId="{2E70BFC1-28BD-4518-B986-6822BBD508CC}" type="presParOf" srcId="{F4785893-ED1D-4233-B1EB-D378450A07C3}" destId="{051D048D-9605-4137-80AF-FC5A7FCFFE9B}" srcOrd="2" destOrd="0" presId="urn:microsoft.com/office/officeart/2008/layout/LinedList"/>
    <dgm:cxn modelId="{64DA09E4-5484-4260-B2C3-103AE49F863D}" type="presParOf" srcId="{051D048D-9605-4137-80AF-FC5A7FCFFE9B}" destId="{39769874-FEBC-4D10-AB24-60275215D47A}" srcOrd="0" destOrd="0" presId="urn:microsoft.com/office/officeart/2008/layout/LinedList"/>
    <dgm:cxn modelId="{CE5DC9CF-5B17-4F41-BF28-89AEF6BCCAD5}" type="presParOf" srcId="{39769874-FEBC-4D10-AB24-60275215D47A}" destId="{B816E898-7DC9-4906-AA9A-5B24D7940FE7}" srcOrd="0" destOrd="0" presId="urn:microsoft.com/office/officeart/2008/layout/LinedList"/>
    <dgm:cxn modelId="{1EF26D4D-4727-4CDF-BF31-17A349CA5107}" type="presParOf" srcId="{39769874-FEBC-4D10-AB24-60275215D47A}" destId="{52206979-1348-420E-B682-761ED83C36F0}" srcOrd="1" destOrd="0" presId="urn:microsoft.com/office/officeart/2008/layout/LinedList"/>
    <dgm:cxn modelId="{E26F4983-4D29-4969-BBA1-BF3FA37DFDB6}" type="presParOf" srcId="{39769874-FEBC-4D10-AB24-60275215D47A}" destId="{24C83817-6326-463E-9B2F-6DECA85CD2E6}" srcOrd="2" destOrd="0" presId="urn:microsoft.com/office/officeart/2008/layout/LinedList"/>
    <dgm:cxn modelId="{667E89E6-065B-472A-BC08-37FB0FF4957A}" type="presParOf" srcId="{24C83817-6326-463E-9B2F-6DECA85CD2E6}" destId="{80E46D49-2D7F-4650-9509-AC641780CF0D}" srcOrd="0" destOrd="0" presId="urn:microsoft.com/office/officeart/2008/layout/LinedList"/>
    <dgm:cxn modelId="{3C71E175-3BDC-4DB8-A40D-A9EECC46FC7F}" type="presParOf" srcId="{80E46D49-2D7F-4650-9509-AC641780CF0D}" destId="{AADF572C-A0C4-44C9-8190-DB0192EB3859}" srcOrd="0" destOrd="0" presId="urn:microsoft.com/office/officeart/2008/layout/LinedList"/>
    <dgm:cxn modelId="{1C52448F-2FDB-4719-B953-C057CAC296A1}" type="presParOf" srcId="{80E46D49-2D7F-4650-9509-AC641780CF0D}" destId="{BA654D0D-16FE-4F2E-84E2-D0069EBECF10}" srcOrd="1" destOrd="0" presId="urn:microsoft.com/office/officeart/2008/layout/LinedList"/>
    <dgm:cxn modelId="{27403B8D-981C-4666-B09D-5B2B5A554042}" type="presParOf" srcId="{DC6FDDA9-206F-44EF-A9A4-E1D216AD1115}" destId="{C5C90AAB-C7E9-44C2-AFCE-F35F63BC6240}" srcOrd="2" destOrd="0" presId="urn:microsoft.com/office/officeart/2008/layout/LinedList"/>
    <dgm:cxn modelId="{98B5B7C9-0DD8-4BBB-B767-2FC79AF7954C}" type="presParOf" srcId="{DC6FDDA9-206F-44EF-A9A4-E1D216AD1115}" destId="{6CB5AEA2-C516-4BAD-85A3-5308012162BB}" srcOrd="3" destOrd="0" presId="urn:microsoft.com/office/officeart/2008/layout/LinedList"/>
    <dgm:cxn modelId="{361BE591-6A4B-43F2-A086-F77053904960}" type="presParOf" srcId="{DC6FDDA9-206F-44EF-A9A4-E1D216AD1115}" destId="{2D29C5F7-B7C2-45AB-AEA0-A7C6F30E38ED}" srcOrd="4" destOrd="0" presId="urn:microsoft.com/office/officeart/2008/layout/LinedList"/>
    <dgm:cxn modelId="{E6AD9B84-E1B0-4F60-B37E-4068FD491052}" type="presParOf" srcId="{2D29C5F7-B7C2-45AB-AEA0-A7C6F30E38ED}" destId="{39B85F74-3D42-4B67-BA82-84E415E4684F}" srcOrd="0" destOrd="0" presId="urn:microsoft.com/office/officeart/2008/layout/LinedList"/>
    <dgm:cxn modelId="{9F22B93C-2377-49E0-AB09-B42D5F1C3145}" type="presParOf" srcId="{2D29C5F7-B7C2-45AB-AEA0-A7C6F30E38ED}" destId="{62A417EC-5FD5-4EC7-8C5C-411CDFF9E805}" srcOrd="1" destOrd="0" presId="urn:microsoft.com/office/officeart/2008/layout/LinedList"/>
    <dgm:cxn modelId="{F616AE46-46B0-49AA-BE10-D4F261CBB654}" type="presParOf" srcId="{2D29C5F7-B7C2-45AB-AEA0-A7C6F30E38ED}" destId="{117BA58E-AB17-449D-BC27-4299249FA987}" srcOrd="2" destOrd="0" presId="urn:microsoft.com/office/officeart/2008/layout/LinedList"/>
    <dgm:cxn modelId="{C3F5ADDE-85E8-4CCD-899A-A05EF1CB0CE9}" type="presParOf" srcId="{117BA58E-AB17-449D-BC27-4299249FA987}" destId="{FAB677CE-706F-48B0-9423-07C565030A7E}" srcOrd="0" destOrd="0" presId="urn:microsoft.com/office/officeart/2008/layout/LinedList"/>
    <dgm:cxn modelId="{09ED8A85-9CD9-4915-B622-84969213C701}" type="presParOf" srcId="{FAB677CE-706F-48B0-9423-07C565030A7E}" destId="{DB42A58B-C012-40B4-83CF-D80F333CF43F}" srcOrd="0" destOrd="0" presId="urn:microsoft.com/office/officeart/2008/layout/LinedList"/>
    <dgm:cxn modelId="{0C6E1778-CF48-4BF3-BCF8-314305242602}" type="presParOf" srcId="{FAB677CE-706F-48B0-9423-07C565030A7E}" destId="{CB1EE745-4301-4023-A20A-9B66A4CC062A}" srcOrd="1" destOrd="0" presId="urn:microsoft.com/office/officeart/2008/layout/LinedList"/>
    <dgm:cxn modelId="{8BB763DF-0FCC-4A50-8724-CCC2DE8557E0}" type="presParOf" srcId="{FAB677CE-706F-48B0-9423-07C565030A7E}" destId="{BECD3024-37AD-4B8E-A6FB-5F7876CEEBE5}" srcOrd="2" destOrd="0" presId="urn:microsoft.com/office/officeart/2008/layout/LinedList"/>
    <dgm:cxn modelId="{F391C43B-E162-4D03-AE0C-22A2F0D36993}" type="presParOf" srcId="{BECD3024-37AD-4B8E-A6FB-5F7876CEEBE5}" destId="{B9E2D612-37EE-4219-9B48-28AD1A0C8364}" srcOrd="0" destOrd="0" presId="urn:microsoft.com/office/officeart/2008/layout/LinedList"/>
    <dgm:cxn modelId="{5785E687-3ED3-4319-B5F1-072F07943061}" type="presParOf" srcId="{B9E2D612-37EE-4219-9B48-28AD1A0C8364}" destId="{07A10A96-ABE6-412E-8D28-9577EAB58200}" srcOrd="0" destOrd="0" presId="urn:microsoft.com/office/officeart/2008/layout/LinedList"/>
    <dgm:cxn modelId="{062720CE-80E7-4786-81FA-08F8C3BFBF94}" type="presParOf" srcId="{B9E2D612-37EE-4219-9B48-28AD1A0C8364}" destId="{3258FDAA-BA08-4AC2-9203-0721A8E3380D}" srcOrd="1" destOrd="0" presId="urn:microsoft.com/office/officeart/2008/layout/LinedList"/>
    <dgm:cxn modelId="{4D8CBB50-EF79-4FD1-91E6-C3F4246AAD99}" type="presParOf" srcId="{117BA58E-AB17-449D-BC27-4299249FA987}" destId="{A3ED4E8D-4C94-49E9-846A-307D04800AAF}" srcOrd="1" destOrd="0" presId="urn:microsoft.com/office/officeart/2008/layout/LinedList"/>
    <dgm:cxn modelId="{BB61DC51-862B-45C6-B133-4C5F5ECEAB66}" type="presParOf" srcId="{117BA58E-AB17-449D-BC27-4299249FA987}" destId="{B0B5C5A8-CE80-4037-9B91-6B1FC54D2EB5}" srcOrd="2" destOrd="0" presId="urn:microsoft.com/office/officeart/2008/layout/LinedList"/>
    <dgm:cxn modelId="{71F1CC61-8396-40DD-BB93-7C7A7EEB7363}" type="presParOf" srcId="{B0B5C5A8-CE80-4037-9B91-6B1FC54D2EB5}" destId="{FD85539A-404A-408C-B7AB-1729E4F05FDA}" srcOrd="0" destOrd="0" presId="urn:microsoft.com/office/officeart/2008/layout/LinedList"/>
    <dgm:cxn modelId="{C9E15C4F-89F1-42AB-A865-9FBEEB29DC3F}" type="presParOf" srcId="{B0B5C5A8-CE80-4037-9B91-6B1FC54D2EB5}" destId="{BB777D91-A106-4249-87C8-88506815127A}" srcOrd="1" destOrd="0" presId="urn:microsoft.com/office/officeart/2008/layout/LinedList"/>
    <dgm:cxn modelId="{11714FF8-E51C-4F7C-879F-CA309EF80360}" type="presParOf" srcId="{B0B5C5A8-CE80-4037-9B91-6B1FC54D2EB5}" destId="{E9C675A5-4CD1-4AD9-A2C2-FFE739E9A88B}" srcOrd="2" destOrd="0" presId="urn:microsoft.com/office/officeart/2008/layout/LinedList"/>
    <dgm:cxn modelId="{A61FDF83-17B9-4031-87FF-56C7F909304F}" type="presParOf" srcId="{E9C675A5-4CD1-4AD9-A2C2-FFE739E9A88B}" destId="{A3297481-1C95-41AE-8B22-FBFD3B7FD4CB}" srcOrd="0" destOrd="0" presId="urn:microsoft.com/office/officeart/2008/layout/LinedList"/>
    <dgm:cxn modelId="{F954438F-A302-4F18-B345-A03D05BA9FCF}" type="presParOf" srcId="{A3297481-1C95-41AE-8B22-FBFD3B7FD4CB}" destId="{633C8507-3AB6-40B5-BA10-0FDB442CD0CE}" srcOrd="0" destOrd="0" presId="urn:microsoft.com/office/officeart/2008/layout/LinedList"/>
    <dgm:cxn modelId="{BD7C627A-CFDB-4FCD-B980-173DC53CB50A}" type="presParOf" srcId="{A3297481-1C95-41AE-8B22-FBFD3B7FD4CB}" destId="{33D42A52-22B9-4509-9977-5BDD26B5AA36}" srcOrd="1" destOrd="0" presId="urn:microsoft.com/office/officeart/2008/layout/LinedList"/>
    <dgm:cxn modelId="{D7585A7A-97F2-4BE6-B9CD-6C8E2264154E}" type="presParOf" srcId="{117BA58E-AB17-449D-BC27-4299249FA987}" destId="{8B4D3F14-9CB6-42B1-B191-59284CACA45C}" srcOrd="3" destOrd="0" presId="urn:microsoft.com/office/officeart/2008/layout/LinedList"/>
    <dgm:cxn modelId="{4793FF1B-E239-42FB-800A-6EE5C5EA2F51}" type="presParOf" srcId="{117BA58E-AB17-449D-BC27-4299249FA987}" destId="{7B2D513C-5C3F-4AB5-A2BE-7568D9541BFC}" srcOrd="4" destOrd="0" presId="urn:microsoft.com/office/officeart/2008/layout/LinedList"/>
    <dgm:cxn modelId="{34AB55E8-7737-413F-B12B-8FF5D19FA552}" type="presParOf" srcId="{7B2D513C-5C3F-4AB5-A2BE-7568D9541BFC}" destId="{6314DCE1-E2E0-4A1E-B239-A9A0F0A6D8CF}" srcOrd="0" destOrd="0" presId="urn:microsoft.com/office/officeart/2008/layout/LinedList"/>
    <dgm:cxn modelId="{607D7E02-295D-4778-8750-F4FB25C2987E}" type="presParOf" srcId="{7B2D513C-5C3F-4AB5-A2BE-7568D9541BFC}" destId="{4F32D990-2D24-49FF-9E6B-568B270B0FCF}" srcOrd="1" destOrd="0" presId="urn:microsoft.com/office/officeart/2008/layout/LinedList"/>
    <dgm:cxn modelId="{A893C004-F197-4E59-9728-6C2C194A0938}" type="presParOf" srcId="{7B2D513C-5C3F-4AB5-A2BE-7568D9541BFC}" destId="{5F94FB26-3EBE-4C8B-95B1-12F1DC17F38B}" srcOrd="2" destOrd="0" presId="urn:microsoft.com/office/officeart/2008/layout/LinedList"/>
    <dgm:cxn modelId="{D53CA654-5684-4357-BECC-4456178AC64F}" type="presParOf" srcId="{5F94FB26-3EBE-4C8B-95B1-12F1DC17F38B}" destId="{92770734-2EF9-4C82-A701-C92B9087D3AD}" srcOrd="0" destOrd="0" presId="urn:microsoft.com/office/officeart/2008/layout/LinedList"/>
    <dgm:cxn modelId="{57A0EBF6-9EA1-4F1F-8110-7FDD5C348313}" type="presParOf" srcId="{92770734-2EF9-4C82-A701-C92B9087D3AD}" destId="{F9D33796-1962-413F-9C27-36952202F8AF}" srcOrd="0" destOrd="0" presId="urn:microsoft.com/office/officeart/2008/layout/LinedList"/>
    <dgm:cxn modelId="{5D5F3B91-2E46-4251-9F3B-610966A06A9A}" type="presParOf" srcId="{92770734-2EF9-4C82-A701-C92B9087D3AD}" destId="{74B989C0-94FB-45E7-A37C-F066F2779F76}" srcOrd="1" destOrd="0" presId="urn:microsoft.com/office/officeart/2008/layout/LinedList"/>
    <dgm:cxn modelId="{3D05DA55-0DFF-4A02-8DA4-D64C448D1600}" type="presParOf" srcId="{DC6FDDA9-206F-44EF-A9A4-E1D216AD1115}" destId="{A334154E-FC5D-4EFC-BE8A-BE1111CDE46E}" srcOrd="5" destOrd="0" presId="urn:microsoft.com/office/officeart/2008/layout/LinedList"/>
    <dgm:cxn modelId="{EDE7DF73-BF7A-480D-9B02-67B77BC39B69}" type="presParOf" srcId="{DC6FDDA9-206F-44EF-A9A4-E1D216AD1115}" destId="{F21F54C0-BB1F-4FD6-AA0A-F7724A281F0A}" srcOrd="6" destOrd="0" presId="urn:microsoft.com/office/officeart/2008/layout/LinedList"/>
    <dgm:cxn modelId="{D1E2AE5B-37F7-499C-928C-723A8F3A3CEB}" type="presParOf" srcId="{DC6FDDA9-206F-44EF-A9A4-E1D216AD1115}" destId="{E8AB26DB-27CC-4F4B-B31E-6BC1D8AB9B6E}" srcOrd="7" destOrd="0" presId="urn:microsoft.com/office/officeart/2008/layout/LinedList"/>
    <dgm:cxn modelId="{6A788B15-F5D5-4BCE-B7B2-B3C79F1A0611}" type="presParOf" srcId="{E8AB26DB-27CC-4F4B-B31E-6BC1D8AB9B6E}" destId="{4D043F72-5833-4EE5-B5BF-73F98E15DDF8}" srcOrd="0" destOrd="0" presId="urn:microsoft.com/office/officeart/2008/layout/LinedList"/>
    <dgm:cxn modelId="{0B16B685-BEB2-4FAD-B604-F83A5ECFB45F}" type="presParOf" srcId="{E8AB26DB-27CC-4F4B-B31E-6BC1D8AB9B6E}" destId="{EF78CD3D-5C23-4E68-AA13-DD513910CDD2}" srcOrd="1" destOrd="0" presId="urn:microsoft.com/office/officeart/2008/layout/LinedList"/>
    <dgm:cxn modelId="{5FAABA00-2288-4C0C-8015-05AB94EB56D1}" type="presParOf" srcId="{E8AB26DB-27CC-4F4B-B31E-6BC1D8AB9B6E}" destId="{4DB245E6-3865-4C40-8372-A237BBCF218F}" srcOrd="2" destOrd="0" presId="urn:microsoft.com/office/officeart/2008/layout/LinedList"/>
    <dgm:cxn modelId="{3F85FD40-E0DE-4F9D-8F4C-C1C936B9FD18}" type="presParOf" srcId="{4DB245E6-3865-4C40-8372-A237BBCF218F}" destId="{F99C43D9-ADD9-49A0-A5F8-646D3BFDC728}" srcOrd="0" destOrd="0" presId="urn:microsoft.com/office/officeart/2008/layout/LinedList"/>
    <dgm:cxn modelId="{CA90A65B-D2D0-420D-89CC-2D60D106BAC4}" type="presParOf" srcId="{F99C43D9-ADD9-49A0-A5F8-646D3BFDC728}" destId="{D2E93630-E5F3-4F27-910A-18C8DBBB0C93}" srcOrd="0" destOrd="0" presId="urn:microsoft.com/office/officeart/2008/layout/LinedList"/>
    <dgm:cxn modelId="{BC0F0BE2-2E7B-47DD-87CC-F16CCDBA3EF8}" type="presParOf" srcId="{F99C43D9-ADD9-49A0-A5F8-646D3BFDC728}" destId="{0CB0F25F-9C48-4497-908B-2907DED1E99F}" srcOrd="1" destOrd="0" presId="urn:microsoft.com/office/officeart/2008/layout/LinedList"/>
    <dgm:cxn modelId="{DA58916C-2045-48E3-9353-C0E14B2834A2}" type="presParOf" srcId="{F99C43D9-ADD9-49A0-A5F8-646D3BFDC728}" destId="{B927B52D-B3CE-4FF6-B1B5-DE6BE3FECF2E}" srcOrd="2" destOrd="0" presId="urn:microsoft.com/office/officeart/2008/layout/LinedList"/>
    <dgm:cxn modelId="{F3A4D127-1937-4AA2-A008-AE3996F46367}" type="presParOf" srcId="{B927B52D-B3CE-4FF6-B1B5-DE6BE3FECF2E}" destId="{6BBED74A-173F-465B-95B7-65C138F6AE86}" srcOrd="0" destOrd="0" presId="urn:microsoft.com/office/officeart/2008/layout/LinedList"/>
    <dgm:cxn modelId="{CFBE5A48-ED7D-42A4-A312-13272E20573C}" type="presParOf" srcId="{6BBED74A-173F-465B-95B7-65C138F6AE86}" destId="{6626DF7A-04BC-49CE-AC23-EFC621B8C998}" srcOrd="0" destOrd="0" presId="urn:microsoft.com/office/officeart/2008/layout/LinedList"/>
    <dgm:cxn modelId="{5DEDBC2F-0864-4A61-8965-5783F585A9E7}" type="presParOf" srcId="{6BBED74A-173F-465B-95B7-65C138F6AE86}" destId="{DC613C10-4F9E-475C-8DB2-89AA494C0250}" srcOrd="1" destOrd="0" presId="urn:microsoft.com/office/officeart/2008/layout/LinedList"/>
    <dgm:cxn modelId="{BDF0A85C-E699-404F-A2A7-203CDA29DD52}" type="presParOf" srcId="{B927B52D-B3CE-4FF6-B1B5-DE6BE3FECF2E}" destId="{DC1C43DE-0A1B-4078-8593-1E2B2B9BF31C}" srcOrd="1" destOrd="0" presId="urn:microsoft.com/office/officeart/2008/layout/LinedList"/>
    <dgm:cxn modelId="{BCC216D6-DDA3-430F-A6C7-A690F7295E17}" type="presParOf" srcId="{DC1C43DE-0A1B-4078-8593-1E2B2B9BF31C}" destId="{B21AEB36-C055-4844-A6A6-C139B0206277}" srcOrd="0" destOrd="0" presId="urn:microsoft.com/office/officeart/2008/layout/LinedList"/>
    <dgm:cxn modelId="{E42E4E46-B1EF-4D4A-A317-7622CB11CAA3}" type="presParOf" srcId="{DC1C43DE-0A1B-4078-8593-1E2B2B9BF31C}" destId="{3E60F21E-E8B0-4B3D-BF92-1D8D3EAF35C8}" srcOrd="1" destOrd="0" presId="urn:microsoft.com/office/officeart/2008/layout/LinedList"/>
    <dgm:cxn modelId="{ACCCA1E3-C3C4-4F48-B93B-104A10D030B9}" type="presParOf" srcId="{DC6FDDA9-206F-44EF-A9A4-E1D216AD1115}" destId="{F03827C5-0BD0-4BD4-A414-929AA2EA5BFC}" srcOrd="8" destOrd="0" presId="urn:microsoft.com/office/officeart/2008/layout/LinedList"/>
    <dgm:cxn modelId="{1A56D1F2-BD72-4DBE-B074-2199B3A12939}" type="presParOf" srcId="{DC6FDDA9-206F-44EF-A9A4-E1D216AD1115}" destId="{9087D869-CA22-436C-A894-AB5D499E7B3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</a:t>
          </a:r>
          <a:br>
            <a:rPr lang="es-MX" sz="1400" b="1" dirty="0">
              <a:latin typeface="+mj-lt"/>
            </a:rPr>
          </a:br>
          <a:r>
            <a:rPr lang="es-MX" sz="1400" b="1" dirty="0">
              <a:latin typeface="+mj-lt"/>
            </a:rPr>
            <a:t>del Negocio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400" dirty="0">
              <a:latin typeface="+mj-lt"/>
            </a:rPr>
            <a:t>Ustedes - Expertos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de los datos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Modulo 1 - 3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Preparación de los datos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Modulo 3 – 6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Modelado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Evaluación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Despliegue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Todos los módulos.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Aplicaciones</a:t>
          </a:r>
          <a:endParaRPr lang="en-US" sz="14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dirty="0">
              <a:solidFill>
                <a:srgbClr val="002060"/>
              </a:solidFill>
              <a:latin typeface="+mj-lt"/>
            </a:rPr>
            <a:t>)</a:t>
          </a:r>
          <a:endParaRPr lang="en-US" sz="14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</a:t>
          </a:r>
          <a:br>
            <a:rPr lang="es-MX" sz="1400" b="1" dirty="0">
              <a:latin typeface="+mj-lt"/>
            </a:rPr>
          </a:br>
          <a:r>
            <a:rPr lang="es-MX" sz="1400" b="1" dirty="0">
              <a:latin typeface="+mj-lt"/>
            </a:rPr>
            <a:t>del Negocio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400" dirty="0">
              <a:latin typeface="+mj-lt"/>
            </a:rPr>
            <a:t>Ustedes - Expertos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Entendimiento de los datos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1 - 3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 dirty="0">
              <a:latin typeface="+mj-lt"/>
            </a:rPr>
            <a:t>Preparación de los datos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kern="1200" dirty="0">
              <a:latin typeface="+mj-lt"/>
            </a:rPr>
            <a:t>Módulo 3 – 6</a:t>
          </a:r>
          <a:endParaRPr lang="en-US" sz="1400" kern="12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559C44A-BFD1-8B4A-94F6-757B62F4F21A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22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22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1C05D370-889C-0848-B706-73DFC1F5CD59}" type="parTrans" cxnId="{0D65C6AF-16A2-0849-9DE9-4B3743631BF4}">
      <dgm:prSet/>
      <dgm:spPr/>
      <dgm:t>
        <a:bodyPr/>
        <a:lstStyle/>
        <a:p>
          <a:endParaRPr lang="en-US"/>
        </a:p>
      </dgm:t>
    </dgm:pt>
    <dgm:pt modelId="{F7C5E7C5-3A63-C74D-8529-B2B7786D74FE}" type="sibTrans" cxnId="{0D65C6AF-16A2-0849-9DE9-4B3743631BF4}">
      <dgm:prSet/>
      <dgm:spPr/>
      <dgm:t>
        <a:bodyPr/>
        <a:lstStyle/>
        <a:p>
          <a:endParaRPr lang="en-US"/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0BC3E15B-4782-1A47-96EA-04A795808C6B}" type="presOf" srcId="{4559C44A-BFD1-8B4A-94F6-757B62F4F21A}" destId="{30FACBEA-7B16-4A07-BE16-D36F76F285F3}" srcOrd="0" destOrd="1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0D65C6AF-16A2-0849-9DE9-4B3743631BF4}" srcId="{36497360-7E69-4CA2-9F87-C4C13F046C78}" destId="{4559C44A-BFD1-8B4A-94F6-757B62F4F21A}" srcOrd="1" destOrd="0" parTransId="{1C05D370-889C-0848-B706-73DFC1F5CD59}" sibTransId="{F7C5E7C5-3A63-C74D-8529-B2B7786D74FE}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Modelado</a:t>
          </a:r>
          <a:endParaRPr lang="en-US" sz="14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Evaluación</a:t>
          </a:r>
          <a:endParaRPr lang="en-US" sz="14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Módulo 7 en adelante</a:t>
          </a:r>
          <a:endParaRPr lang="en-US" sz="14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400" b="1">
              <a:latin typeface="+mj-lt"/>
            </a:rPr>
            <a:t>Despliegue</a:t>
          </a:r>
          <a:endParaRPr lang="en-US" sz="14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Todos los módulos. </a:t>
          </a:r>
          <a:endParaRPr lang="en-US" sz="14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CE824CD-5990-420F-8EED-51B5FC9AD87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latin typeface="+mj-lt"/>
            </a:rPr>
            <a:t>Aplicaciones</a:t>
          </a:r>
          <a:endParaRPr lang="en-US" sz="1400" dirty="0">
            <a:latin typeface="+mj-lt"/>
          </a:endParaRPr>
        </a:p>
      </dgm:t>
    </dgm:pt>
    <dgm:pt modelId="{40E00943-2C95-4380-BB2C-E51FA92B97CF}" type="par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B71C4A8A-A61F-4EEF-AF33-6FDEFF795383}" type="sibTrans" cxnId="{D92BFF24-F209-4AE6-BA85-E21B52819068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0E7B9022-3FE5-439C-9DDE-01DD16900A3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4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dirty="0">
              <a:solidFill>
                <a:srgbClr val="002060"/>
              </a:solidFill>
              <a:latin typeface="+mj-lt"/>
            </a:rPr>
            <a:t>)</a:t>
          </a:r>
          <a:endParaRPr lang="en-US" sz="1400" dirty="0">
            <a:solidFill>
              <a:srgbClr val="002060"/>
            </a:solidFill>
            <a:latin typeface="+mj-lt"/>
          </a:endParaRPr>
        </a:p>
      </dgm:t>
    </dgm:pt>
    <dgm:pt modelId="{E9DF132B-7848-4D11-99F1-B10E3B6B9812}" type="par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8B221300-84C0-4688-844C-4109F7923B78}" type="sibTrans" cxnId="{BF40A225-CB70-4251-A070-4D6D8A1051D3}">
      <dgm:prSet/>
      <dgm:spPr/>
      <dgm:t>
        <a:bodyPr/>
        <a:lstStyle/>
        <a:p>
          <a:endParaRPr lang="en-US" sz="14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2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D92BFF24-F209-4AE6-BA85-E21B52819068}" srcId="{36497360-7E69-4CA2-9F87-C4C13F046C78}" destId="{CCE824CD-5990-420F-8EED-51B5FC9AD87F}" srcOrd="0" destOrd="0" parTransId="{40E00943-2C95-4380-BB2C-E51FA92B97CF}" sibTransId="{B71C4A8A-A61F-4EEF-AF33-6FDEFF795383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BF40A225-CB70-4251-A070-4D6D8A1051D3}" srcId="{36497360-7E69-4CA2-9F87-C4C13F046C78}" destId="{0E7B9022-3FE5-439C-9DDE-01DD16900A38}" srcOrd="1" destOrd="0" parTransId="{E9DF132B-7848-4D11-99F1-B10E3B6B9812}" sibTransId="{8B221300-84C0-4688-844C-4109F7923B78}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2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332A8EB6-97CC-4FD1-A8BE-A9DE26DEB1F9}" type="presOf" srcId="{0E7B9022-3FE5-439C-9DDE-01DD16900A38}" destId="{30FACBEA-7B16-4A07-BE16-D36F76F285F3}" srcOrd="0" destOrd="1" presId="urn:microsoft.com/office/officeart/2005/8/layout/hList1"/>
    <dgm:cxn modelId="{2BF108BD-7BBD-4D59-8904-1C7B9D795A59}" type="presOf" srcId="{CCE824CD-5990-420F-8EED-51B5FC9AD87F}" destId="{30FACBEA-7B16-4A07-BE16-D36F76F285F3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</a:t>
          </a:r>
          <a:br>
            <a:rPr lang="es-MX" sz="1300" b="1" dirty="0">
              <a:latin typeface="+mj-lt"/>
            </a:rPr>
          </a:br>
          <a:r>
            <a:rPr lang="es-MX" sz="1300" b="1" dirty="0">
              <a:latin typeface="+mj-lt"/>
            </a:rPr>
            <a:t>del Negocio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de los datos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Preparación de los datos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Modelado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Evaluación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>
              <a:latin typeface="+mj-lt"/>
            </a:rPr>
            <a:t>Despliegue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530736-4539-4AB8-973A-250AC9877DD7}" type="doc">
      <dgm:prSet loTypeId="urn:microsoft.com/office/officeart/2005/8/layout/hList1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494F87D-C63B-445C-999C-CFE4F509D166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</a:t>
          </a:r>
          <a:br>
            <a:rPr lang="es-MX" sz="1300" b="1" dirty="0">
              <a:latin typeface="+mj-lt"/>
            </a:rPr>
          </a:br>
          <a:r>
            <a:rPr lang="es-MX" sz="1300" b="1" dirty="0">
              <a:latin typeface="+mj-lt"/>
            </a:rPr>
            <a:t>del Negocio</a:t>
          </a:r>
          <a:endParaRPr lang="en-US" sz="1300" b="1" dirty="0">
            <a:latin typeface="+mj-lt"/>
          </a:endParaRPr>
        </a:p>
      </dgm:t>
    </dgm:pt>
    <dgm:pt modelId="{FDEF88CC-7C17-41EA-84DE-355D7647C01D}" type="par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C208797-D1BA-405F-8116-1FF49526FB4D}" type="sibTrans" cxnId="{2AF9AAD2-C37E-4E5E-9763-B86A0E57E17E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0F6B710-96F2-4245-BAB2-24FC38F2B646}">
      <dgm:prSet phldrT="[Text]" custT="1"/>
      <dgm:spPr/>
      <dgm:t>
        <a:bodyPr anchor="ctr"/>
        <a:lstStyle/>
        <a:p>
          <a:pPr>
            <a:spcBef>
              <a:spcPts val="600"/>
            </a:spcBef>
            <a:buClr>
              <a:schemeClr val="accent2"/>
            </a:buClr>
          </a:pPr>
          <a:r>
            <a:rPr lang="es-MX" sz="1300" dirty="0">
              <a:latin typeface="+mj-lt"/>
            </a:rPr>
            <a:t>Ustedes - Expertos</a:t>
          </a:r>
          <a:endParaRPr lang="en-US" sz="1300" dirty="0">
            <a:latin typeface="+mj-lt"/>
          </a:endParaRPr>
        </a:p>
      </dgm:t>
    </dgm:pt>
    <dgm:pt modelId="{BC261F59-68ED-4933-BF19-DC25AAAD1F58}" type="par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A732BC2-7BA9-4769-A542-12714B4C5FCE}" type="sibTrans" cxnId="{094A2D32-EC71-4A37-A071-CC419D351708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63426D61-7667-4BD2-A940-7B77DC1CB973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Entendimiento de los datos</a:t>
          </a:r>
          <a:endParaRPr lang="en-US" sz="1300" b="1" dirty="0">
            <a:latin typeface="+mj-lt"/>
          </a:endParaRPr>
        </a:p>
      </dgm:t>
    </dgm:pt>
    <dgm:pt modelId="{F9814E52-2A0F-4CA9-94D0-94F772E44D1D}" type="par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34AB4FB-1424-42E7-94BA-DA3781C65646}" type="sibTrans" cxnId="{0D35FC00-57EC-443B-924E-E826BC196B6F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A782576F-3975-4ED3-8FFD-59C5E3C6BF3F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dirty="0">
              <a:latin typeface="+mj-lt"/>
            </a:rPr>
            <a:t>Módulo 1 - 3</a:t>
          </a:r>
          <a:endParaRPr lang="en-US" sz="1300" dirty="0">
            <a:latin typeface="+mj-lt"/>
          </a:endParaRPr>
        </a:p>
      </dgm:t>
    </dgm:pt>
    <dgm:pt modelId="{E5B5D66F-0821-4021-9B58-1D32D1750991}" type="par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E7A7642B-299D-42E9-896A-711B87EAF423}" type="sibTrans" cxnId="{30E189B3-41A7-40B6-80BA-1D916C9D141C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36497360-7E69-4CA2-9F87-C4C13F046C78}">
      <dgm:prSet phldrT="[Text]" custT="1"/>
      <dgm:spPr/>
      <dgm:t>
        <a:bodyPr/>
        <a:lstStyle/>
        <a:p>
          <a:r>
            <a:rPr lang="es-MX" sz="1300" b="1" dirty="0">
              <a:latin typeface="+mj-lt"/>
            </a:rPr>
            <a:t>Preparación de los datos</a:t>
          </a:r>
          <a:endParaRPr lang="en-US" sz="1300" b="1" dirty="0">
            <a:latin typeface="+mj-lt"/>
          </a:endParaRPr>
        </a:p>
      </dgm:t>
    </dgm:pt>
    <dgm:pt modelId="{51A664F7-A1E3-44B8-A42A-784741900FF0}" type="par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19CAE938-E97F-4387-AB5C-14943C3CEDD6}" type="sibTrans" cxnId="{EA425868-C662-4E56-99E4-18EB01FF0149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851D2477-F98C-469C-822B-BA6427D89518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</dgm:t>
    </dgm:pt>
    <dgm:pt modelId="{A6B20F67-2E03-494C-9159-D8A317175063}" type="par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D50C47BE-1A70-4FF9-9E2B-0E352DC07094}" type="sibTrans" cxnId="{697DF253-AB44-4175-B6EE-479276D9A3F4}">
      <dgm:prSet/>
      <dgm:spPr/>
      <dgm:t>
        <a:bodyPr/>
        <a:lstStyle/>
        <a:p>
          <a:endParaRPr lang="en-US" sz="1300">
            <a:latin typeface="+mj-lt"/>
          </a:endParaRPr>
        </a:p>
      </dgm:t>
    </dgm:pt>
    <dgm:pt modelId="{4559C44A-BFD1-8B4A-94F6-757B62F4F21A}">
      <dgm:prSet phldrT="[Text]" custT="1"/>
      <dgm:spPr/>
      <dgm:t>
        <a:bodyPr anchor="ctr"/>
        <a:lstStyle/>
        <a:p>
          <a:pPr>
            <a:buClr>
              <a:schemeClr val="accent2"/>
            </a:buClr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gm:t>
    </dgm:pt>
    <dgm:pt modelId="{1C05D370-889C-0848-B706-73DFC1F5CD59}" type="parTrans" cxnId="{0D65C6AF-16A2-0849-9DE9-4B3743631BF4}">
      <dgm:prSet/>
      <dgm:spPr/>
      <dgm:t>
        <a:bodyPr/>
        <a:lstStyle/>
        <a:p>
          <a:endParaRPr lang="en-US" sz="1300"/>
        </a:p>
      </dgm:t>
    </dgm:pt>
    <dgm:pt modelId="{F7C5E7C5-3A63-C74D-8529-B2B7786D74FE}" type="sibTrans" cxnId="{0D65C6AF-16A2-0849-9DE9-4B3743631BF4}">
      <dgm:prSet/>
      <dgm:spPr/>
      <dgm:t>
        <a:bodyPr/>
        <a:lstStyle/>
        <a:p>
          <a:endParaRPr lang="en-US" sz="1300"/>
        </a:p>
      </dgm:t>
    </dgm:pt>
    <dgm:pt modelId="{C4F62F5C-EE93-4F5E-AC41-E943F76966E6}" type="pres">
      <dgm:prSet presAssocID="{9F530736-4539-4AB8-973A-250AC9877DD7}" presName="Name0" presStyleCnt="0">
        <dgm:presLayoutVars>
          <dgm:dir/>
          <dgm:animLvl val="lvl"/>
          <dgm:resizeHandles val="exact"/>
        </dgm:presLayoutVars>
      </dgm:prSet>
      <dgm:spPr/>
    </dgm:pt>
    <dgm:pt modelId="{5694C181-C6AF-4783-B1A8-AEA5E9417429}" type="pres">
      <dgm:prSet presAssocID="{1494F87D-C63B-445C-999C-CFE4F509D166}" presName="composite" presStyleCnt="0"/>
      <dgm:spPr/>
    </dgm:pt>
    <dgm:pt modelId="{894C3C35-5D5D-4FCF-B586-DCBBCDD25787}" type="pres">
      <dgm:prSet presAssocID="{1494F87D-C63B-445C-999C-CFE4F509D16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1EED83-D14D-476F-9B21-002ED94EC09A}" type="pres">
      <dgm:prSet presAssocID="{1494F87D-C63B-445C-999C-CFE4F509D166}" presName="desTx" presStyleLbl="alignAccFollowNode1" presStyleIdx="0" presStyleCnt="3">
        <dgm:presLayoutVars>
          <dgm:bulletEnabled val="1"/>
        </dgm:presLayoutVars>
      </dgm:prSet>
      <dgm:spPr/>
    </dgm:pt>
    <dgm:pt modelId="{BEC42F75-E3C3-45FB-B24F-E29C2C0EBD09}" type="pres">
      <dgm:prSet presAssocID="{4C208797-D1BA-405F-8116-1FF49526FB4D}" presName="space" presStyleCnt="0"/>
      <dgm:spPr/>
    </dgm:pt>
    <dgm:pt modelId="{1CE1AAEA-5D1A-49D8-BD2A-19942187A182}" type="pres">
      <dgm:prSet presAssocID="{63426D61-7667-4BD2-A940-7B77DC1CB973}" presName="composite" presStyleCnt="0"/>
      <dgm:spPr/>
    </dgm:pt>
    <dgm:pt modelId="{DA544ADA-6883-4821-B284-E70408F91279}" type="pres">
      <dgm:prSet presAssocID="{63426D61-7667-4BD2-A940-7B77DC1CB97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F08DC3C-2AB2-438E-A240-59BC8F681823}" type="pres">
      <dgm:prSet presAssocID="{63426D61-7667-4BD2-A940-7B77DC1CB973}" presName="desTx" presStyleLbl="alignAccFollowNode1" presStyleIdx="1" presStyleCnt="3">
        <dgm:presLayoutVars>
          <dgm:bulletEnabled val="1"/>
        </dgm:presLayoutVars>
      </dgm:prSet>
      <dgm:spPr/>
    </dgm:pt>
    <dgm:pt modelId="{4035C829-E146-413A-B557-0ACEFB58056E}" type="pres">
      <dgm:prSet presAssocID="{A34AB4FB-1424-42E7-94BA-DA3781C65646}" presName="space" presStyleCnt="0"/>
      <dgm:spPr/>
    </dgm:pt>
    <dgm:pt modelId="{6D0CF7F1-F95C-49B1-B32C-3C3FB5A42CEA}" type="pres">
      <dgm:prSet presAssocID="{36497360-7E69-4CA2-9F87-C4C13F046C78}" presName="composite" presStyleCnt="0"/>
      <dgm:spPr/>
    </dgm:pt>
    <dgm:pt modelId="{10C8FF46-CAF0-49BF-BDFF-2393B926C63E}" type="pres">
      <dgm:prSet presAssocID="{36497360-7E69-4CA2-9F87-C4C13F046C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0FACBEA-7B16-4A07-BE16-D36F76F285F3}" type="pres">
      <dgm:prSet presAssocID="{36497360-7E69-4CA2-9F87-C4C13F046C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35FC00-57EC-443B-924E-E826BC196B6F}" srcId="{9F530736-4539-4AB8-973A-250AC9877DD7}" destId="{63426D61-7667-4BD2-A940-7B77DC1CB973}" srcOrd="1" destOrd="0" parTransId="{F9814E52-2A0F-4CA9-94D0-94F772E44D1D}" sibTransId="{A34AB4FB-1424-42E7-94BA-DA3781C65646}"/>
    <dgm:cxn modelId="{81477008-C542-447F-BF20-838CAFC1BE2A}" type="presOf" srcId="{851D2477-F98C-469C-822B-BA6427D89518}" destId="{30FACBEA-7B16-4A07-BE16-D36F76F285F3}" srcOrd="0" destOrd="0" presId="urn:microsoft.com/office/officeart/2005/8/layout/hList1"/>
    <dgm:cxn modelId="{7EBF081C-BCA1-4DB7-9E3F-0E06F99A8EDB}" type="presOf" srcId="{40F6B710-96F2-4245-BAB2-24FC38F2B646}" destId="{911EED83-D14D-476F-9B21-002ED94EC09A}" srcOrd="0" destOrd="0" presId="urn:microsoft.com/office/officeart/2005/8/layout/hList1"/>
    <dgm:cxn modelId="{728A0525-F676-4104-BBBB-FAC2DDBF75A7}" type="presOf" srcId="{9F530736-4539-4AB8-973A-250AC9877DD7}" destId="{C4F62F5C-EE93-4F5E-AC41-E943F76966E6}" srcOrd="0" destOrd="0" presId="urn:microsoft.com/office/officeart/2005/8/layout/hList1"/>
    <dgm:cxn modelId="{094A2D32-EC71-4A37-A071-CC419D351708}" srcId="{1494F87D-C63B-445C-999C-CFE4F509D166}" destId="{40F6B710-96F2-4245-BAB2-24FC38F2B646}" srcOrd="0" destOrd="0" parTransId="{BC261F59-68ED-4933-BF19-DC25AAAD1F58}" sibTransId="{1A732BC2-7BA9-4769-A542-12714B4C5FCE}"/>
    <dgm:cxn modelId="{0BC3E15B-4782-1A47-96EA-04A795808C6B}" type="presOf" srcId="{4559C44A-BFD1-8B4A-94F6-757B62F4F21A}" destId="{30FACBEA-7B16-4A07-BE16-D36F76F285F3}" srcOrd="0" destOrd="1" presId="urn:microsoft.com/office/officeart/2005/8/layout/hList1"/>
    <dgm:cxn modelId="{3F1E4464-FA44-4826-BFCD-80B8EF78CE6A}" type="presOf" srcId="{36497360-7E69-4CA2-9F87-C4C13F046C78}" destId="{10C8FF46-CAF0-49BF-BDFF-2393B926C63E}" srcOrd="0" destOrd="0" presId="urn:microsoft.com/office/officeart/2005/8/layout/hList1"/>
    <dgm:cxn modelId="{EA425868-C662-4E56-99E4-18EB01FF0149}" srcId="{9F530736-4539-4AB8-973A-250AC9877DD7}" destId="{36497360-7E69-4CA2-9F87-C4C13F046C78}" srcOrd="2" destOrd="0" parTransId="{51A664F7-A1E3-44B8-A42A-784741900FF0}" sibTransId="{19CAE938-E97F-4387-AB5C-14943C3CEDD6}"/>
    <dgm:cxn modelId="{697DF253-AB44-4175-B6EE-479276D9A3F4}" srcId="{36497360-7E69-4CA2-9F87-C4C13F046C78}" destId="{851D2477-F98C-469C-822B-BA6427D89518}" srcOrd="0" destOrd="0" parTransId="{A6B20F67-2E03-494C-9159-D8A317175063}" sibTransId="{D50C47BE-1A70-4FF9-9E2B-0E352DC07094}"/>
    <dgm:cxn modelId="{9E11417D-B9B2-4149-B534-9C1BD6058054}" type="presOf" srcId="{63426D61-7667-4BD2-A940-7B77DC1CB973}" destId="{DA544ADA-6883-4821-B284-E70408F91279}" srcOrd="0" destOrd="0" presId="urn:microsoft.com/office/officeart/2005/8/layout/hList1"/>
    <dgm:cxn modelId="{31BB8183-FC2B-4C15-856D-4269BD05230A}" type="presOf" srcId="{A782576F-3975-4ED3-8FFD-59C5E3C6BF3F}" destId="{AF08DC3C-2AB2-438E-A240-59BC8F681823}" srcOrd="0" destOrd="0" presId="urn:microsoft.com/office/officeart/2005/8/layout/hList1"/>
    <dgm:cxn modelId="{CC6D67AA-23E5-4ED5-92BE-9F41D063F324}" type="presOf" srcId="{1494F87D-C63B-445C-999C-CFE4F509D166}" destId="{894C3C35-5D5D-4FCF-B586-DCBBCDD25787}" srcOrd="0" destOrd="0" presId="urn:microsoft.com/office/officeart/2005/8/layout/hList1"/>
    <dgm:cxn modelId="{0D65C6AF-16A2-0849-9DE9-4B3743631BF4}" srcId="{36497360-7E69-4CA2-9F87-C4C13F046C78}" destId="{4559C44A-BFD1-8B4A-94F6-757B62F4F21A}" srcOrd="1" destOrd="0" parTransId="{1C05D370-889C-0848-B706-73DFC1F5CD59}" sibTransId="{F7C5E7C5-3A63-C74D-8529-B2B7786D74FE}"/>
    <dgm:cxn modelId="{30E189B3-41A7-40B6-80BA-1D916C9D141C}" srcId="{63426D61-7667-4BD2-A940-7B77DC1CB973}" destId="{A782576F-3975-4ED3-8FFD-59C5E3C6BF3F}" srcOrd="0" destOrd="0" parTransId="{E5B5D66F-0821-4021-9B58-1D32D1750991}" sibTransId="{E7A7642B-299D-42E9-896A-711B87EAF423}"/>
    <dgm:cxn modelId="{2AF9AAD2-C37E-4E5E-9763-B86A0E57E17E}" srcId="{9F530736-4539-4AB8-973A-250AC9877DD7}" destId="{1494F87D-C63B-445C-999C-CFE4F509D166}" srcOrd="0" destOrd="0" parTransId="{FDEF88CC-7C17-41EA-84DE-355D7647C01D}" sibTransId="{4C208797-D1BA-405F-8116-1FF49526FB4D}"/>
    <dgm:cxn modelId="{44260205-D120-4E36-BE51-3F80E095093E}" type="presParOf" srcId="{C4F62F5C-EE93-4F5E-AC41-E943F76966E6}" destId="{5694C181-C6AF-4783-B1A8-AEA5E9417429}" srcOrd="0" destOrd="0" presId="urn:microsoft.com/office/officeart/2005/8/layout/hList1"/>
    <dgm:cxn modelId="{FC7682AA-D6B6-4356-984F-28F51A23C6A5}" type="presParOf" srcId="{5694C181-C6AF-4783-B1A8-AEA5E9417429}" destId="{894C3C35-5D5D-4FCF-B586-DCBBCDD25787}" srcOrd="0" destOrd="0" presId="urn:microsoft.com/office/officeart/2005/8/layout/hList1"/>
    <dgm:cxn modelId="{F4BBBF76-7972-4EC4-804C-68E08CE06AC9}" type="presParOf" srcId="{5694C181-C6AF-4783-B1A8-AEA5E9417429}" destId="{911EED83-D14D-476F-9B21-002ED94EC09A}" srcOrd="1" destOrd="0" presId="urn:microsoft.com/office/officeart/2005/8/layout/hList1"/>
    <dgm:cxn modelId="{ED465C81-4307-4FEE-A424-BB59E829C9E4}" type="presParOf" srcId="{C4F62F5C-EE93-4F5E-AC41-E943F76966E6}" destId="{BEC42F75-E3C3-45FB-B24F-E29C2C0EBD09}" srcOrd="1" destOrd="0" presId="urn:microsoft.com/office/officeart/2005/8/layout/hList1"/>
    <dgm:cxn modelId="{8609939F-1A98-4CD5-8D67-D1A35AAC7552}" type="presParOf" srcId="{C4F62F5C-EE93-4F5E-AC41-E943F76966E6}" destId="{1CE1AAEA-5D1A-49D8-BD2A-19942187A182}" srcOrd="2" destOrd="0" presId="urn:microsoft.com/office/officeart/2005/8/layout/hList1"/>
    <dgm:cxn modelId="{48C9389C-851C-436A-8FB6-10E406E33529}" type="presParOf" srcId="{1CE1AAEA-5D1A-49D8-BD2A-19942187A182}" destId="{DA544ADA-6883-4821-B284-E70408F91279}" srcOrd="0" destOrd="0" presId="urn:microsoft.com/office/officeart/2005/8/layout/hList1"/>
    <dgm:cxn modelId="{15C30262-D105-4BFA-BEC8-2C713CDF71D8}" type="presParOf" srcId="{1CE1AAEA-5D1A-49D8-BD2A-19942187A182}" destId="{AF08DC3C-2AB2-438E-A240-59BC8F681823}" srcOrd="1" destOrd="0" presId="urn:microsoft.com/office/officeart/2005/8/layout/hList1"/>
    <dgm:cxn modelId="{002F4D89-98CD-402C-AE2C-1F279D169D6C}" type="presParOf" srcId="{C4F62F5C-EE93-4F5E-AC41-E943F76966E6}" destId="{4035C829-E146-413A-B557-0ACEFB58056E}" srcOrd="3" destOrd="0" presId="urn:microsoft.com/office/officeart/2005/8/layout/hList1"/>
    <dgm:cxn modelId="{7EF83F87-FC26-4C72-86D0-A66DDE32DD98}" type="presParOf" srcId="{C4F62F5C-EE93-4F5E-AC41-E943F76966E6}" destId="{6D0CF7F1-F95C-49B1-B32C-3C3FB5A42CEA}" srcOrd="4" destOrd="0" presId="urn:microsoft.com/office/officeart/2005/8/layout/hList1"/>
    <dgm:cxn modelId="{E5F25693-798E-40BD-BBAB-107F2BAE9581}" type="presParOf" srcId="{6D0CF7F1-F95C-49B1-B32C-3C3FB5A42CEA}" destId="{10C8FF46-CAF0-49BF-BDFF-2393B926C63E}" srcOrd="0" destOrd="0" presId="urn:microsoft.com/office/officeart/2005/8/layout/hList1"/>
    <dgm:cxn modelId="{7FDAEA9F-759B-4864-BCAE-824F468FE297}" type="presParOf" srcId="{6D0CF7F1-F95C-49B1-B32C-3C3FB5A42CEA}" destId="{30FACBEA-7B16-4A07-BE16-D36F76F285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17938"/>
          <a:ext cx="1934730" cy="51799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</a:t>
          </a:r>
          <a:br>
            <a:rPr lang="es-MX" sz="1400" b="1" kern="1200" dirty="0">
              <a:latin typeface="+mj-lt"/>
            </a:rPr>
          </a:br>
          <a:r>
            <a:rPr lang="es-MX" sz="1400" b="1" kern="1200" dirty="0">
              <a:latin typeface="+mj-lt"/>
            </a:rPr>
            <a:t>del Negocio</a:t>
          </a:r>
          <a:endParaRPr lang="en-US" sz="1400" b="1" kern="1200" dirty="0">
            <a:latin typeface="+mj-lt"/>
          </a:endParaRPr>
        </a:p>
      </dsp:txBody>
      <dsp:txXfrm>
        <a:off x="1984" y="17938"/>
        <a:ext cx="1934730" cy="517998"/>
      </dsp:txXfrm>
    </dsp:sp>
    <dsp:sp modelId="{911EED83-D14D-476F-9B21-002ED94EC09A}">
      <dsp:nvSpPr>
        <dsp:cNvPr id="0" name=""/>
        <dsp:cNvSpPr/>
      </dsp:nvSpPr>
      <dsp:spPr>
        <a:xfrm>
          <a:off x="1984" y="535936"/>
          <a:ext cx="1934730" cy="219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ADA-6883-4821-B284-E70408F91279}">
      <dsp:nvSpPr>
        <dsp:cNvPr id="0" name=""/>
        <dsp:cNvSpPr/>
      </dsp:nvSpPr>
      <dsp:spPr>
        <a:xfrm>
          <a:off x="2207577" y="17938"/>
          <a:ext cx="1934730" cy="51799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de los datos</a:t>
          </a:r>
          <a:endParaRPr lang="en-US" sz="1400" b="1" kern="1200" dirty="0">
            <a:latin typeface="+mj-lt"/>
          </a:endParaRPr>
        </a:p>
      </dsp:txBody>
      <dsp:txXfrm>
        <a:off x="2207577" y="17938"/>
        <a:ext cx="1934730" cy="517998"/>
      </dsp:txXfrm>
    </dsp:sp>
    <dsp:sp modelId="{AF08DC3C-2AB2-438E-A240-59BC8F681823}">
      <dsp:nvSpPr>
        <dsp:cNvPr id="0" name=""/>
        <dsp:cNvSpPr/>
      </dsp:nvSpPr>
      <dsp:spPr>
        <a:xfrm>
          <a:off x="2207577" y="535936"/>
          <a:ext cx="1934730" cy="219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FF46-CAF0-49BF-BDFF-2393B926C63E}">
      <dsp:nvSpPr>
        <dsp:cNvPr id="0" name=""/>
        <dsp:cNvSpPr/>
      </dsp:nvSpPr>
      <dsp:spPr>
        <a:xfrm>
          <a:off x="4413170" y="17938"/>
          <a:ext cx="1934730" cy="51799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Preparación de los datos</a:t>
          </a:r>
          <a:endParaRPr lang="en-US" sz="1400" b="1" kern="1200" dirty="0">
            <a:latin typeface="+mj-lt"/>
          </a:endParaRPr>
        </a:p>
      </dsp:txBody>
      <dsp:txXfrm>
        <a:off x="4413170" y="17938"/>
        <a:ext cx="1934730" cy="517998"/>
      </dsp:txXfrm>
    </dsp:sp>
    <dsp:sp modelId="{30FACBEA-7B16-4A07-BE16-D36F76F285F3}">
      <dsp:nvSpPr>
        <dsp:cNvPr id="0" name=""/>
        <dsp:cNvSpPr/>
      </dsp:nvSpPr>
      <dsp:spPr>
        <a:xfrm>
          <a:off x="4413170" y="535936"/>
          <a:ext cx="1934730" cy="219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827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Modelado</a:t>
          </a:r>
          <a:endParaRPr lang="en-US" sz="1300" b="1" kern="1200" dirty="0">
            <a:latin typeface="+mj-lt"/>
          </a:endParaRPr>
        </a:p>
      </dsp:txBody>
      <dsp:txXfrm>
        <a:off x="1827" y="12414"/>
        <a:ext cx="1782146" cy="374400"/>
      </dsp:txXfrm>
    </dsp:sp>
    <dsp:sp modelId="{911EED83-D14D-476F-9B21-002ED94EC09A}">
      <dsp:nvSpPr>
        <dsp:cNvPr id="0" name=""/>
        <dsp:cNvSpPr/>
      </dsp:nvSpPr>
      <dsp:spPr>
        <a:xfrm>
          <a:off x="1827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1827" y="386814"/>
        <a:ext cx="1782146" cy="963495"/>
      </dsp:txXfrm>
    </dsp:sp>
    <dsp:sp modelId="{DA544ADA-6883-4821-B284-E70408F91279}">
      <dsp:nvSpPr>
        <dsp:cNvPr id="0" name=""/>
        <dsp:cNvSpPr/>
      </dsp:nvSpPr>
      <dsp:spPr>
        <a:xfrm>
          <a:off x="2033475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Evaluación</a:t>
          </a:r>
          <a:endParaRPr lang="en-US" sz="1300" b="1" kern="1200" dirty="0">
            <a:latin typeface="+mj-lt"/>
          </a:endParaRPr>
        </a:p>
      </dsp:txBody>
      <dsp:txXfrm>
        <a:off x="2033475" y="12414"/>
        <a:ext cx="1782146" cy="374400"/>
      </dsp:txXfrm>
    </dsp:sp>
    <dsp:sp modelId="{AF08DC3C-2AB2-438E-A240-59BC8F681823}">
      <dsp:nvSpPr>
        <dsp:cNvPr id="0" name=""/>
        <dsp:cNvSpPr/>
      </dsp:nvSpPr>
      <dsp:spPr>
        <a:xfrm>
          <a:off x="2033475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2033475" y="386814"/>
        <a:ext cx="1782146" cy="963495"/>
      </dsp:txXfrm>
    </dsp:sp>
    <dsp:sp modelId="{10C8FF46-CAF0-49BF-BDFF-2393B926C63E}">
      <dsp:nvSpPr>
        <dsp:cNvPr id="0" name=""/>
        <dsp:cNvSpPr/>
      </dsp:nvSpPr>
      <dsp:spPr>
        <a:xfrm>
          <a:off x="4065122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Despliegue</a:t>
          </a:r>
          <a:endParaRPr lang="en-US" sz="1300" b="1" kern="1200" dirty="0">
            <a:latin typeface="+mj-lt"/>
          </a:endParaRPr>
        </a:p>
      </dsp:txBody>
      <dsp:txXfrm>
        <a:off x="4065122" y="12414"/>
        <a:ext cx="1782146" cy="374400"/>
      </dsp:txXfrm>
    </dsp:sp>
    <dsp:sp modelId="{30FACBEA-7B16-4A07-BE16-D36F76F285F3}">
      <dsp:nvSpPr>
        <dsp:cNvPr id="0" name=""/>
        <dsp:cNvSpPr/>
      </dsp:nvSpPr>
      <dsp:spPr>
        <a:xfrm>
          <a:off x="4065122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Aplicaciones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kern="1200" dirty="0">
              <a:solidFill>
                <a:srgbClr val="002060"/>
              </a:solidFill>
              <a:latin typeface="+mj-lt"/>
            </a:rPr>
            <a:t>)</a:t>
          </a:r>
          <a:endParaRPr lang="en-US" sz="13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Todos los módulos</a:t>
          </a:r>
          <a:endParaRPr lang="en-US" sz="1300" kern="1200" dirty="0">
            <a:latin typeface="+mj-lt"/>
          </a:endParaRPr>
        </a:p>
      </dsp:txBody>
      <dsp:txXfrm>
        <a:off x="4065122" y="386814"/>
        <a:ext cx="1782146" cy="963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814" y="26881"/>
          <a:ext cx="1769404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</a:t>
          </a:r>
          <a:br>
            <a:rPr lang="es-MX" sz="1300" b="1" kern="1200" dirty="0">
              <a:latin typeface="+mj-lt"/>
            </a:rPr>
          </a:br>
          <a:r>
            <a:rPr lang="es-MX" sz="1300" b="1" kern="1200" dirty="0">
              <a:latin typeface="+mj-lt"/>
            </a:rPr>
            <a:t>del Negocio</a:t>
          </a:r>
          <a:endParaRPr lang="en-US" sz="1300" b="1" kern="1200" dirty="0">
            <a:latin typeface="+mj-lt"/>
          </a:endParaRPr>
        </a:p>
      </dsp:txBody>
      <dsp:txXfrm>
        <a:off x="1814" y="26881"/>
        <a:ext cx="1769404" cy="518400"/>
      </dsp:txXfrm>
    </dsp:sp>
    <dsp:sp modelId="{911EED83-D14D-476F-9B21-002ED94EC09A}">
      <dsp:nvSpPr>
        <dsp:cNvPr id="0" name=""/>
        <dsp:cNvSpPr/>
      </dsp:nvSpPr>
      <dsp:spPr>
        <a:xfrm>
          <a:off x="1814" y="545281"/>
          <a:ext cx="1769404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Ustedes - Expertos</a:t>
          </a:r>
          <a:endParaRPr lang="en-US" sz="1300" kern="1200" dirty="0">
            <a:latin typeface="+mj-lt"/>
          </a:endParaRPr>
        </a:p>
      </dsp:txBody>
      <dsp:txXfrm>
        <a:off x="1814" y="545281"/>
        <a:ext cx="1769404" cy="790560"/>
      </dsp:txXfrm>
    </dsp:sp>
    <dsp:sp modelId="{DA544ADA-6883-4821-B284-E70408F91279}">
      <dsp:nvSpPr>
        <dsp:cNvPr id="0" name=""/>
        <dsp:cNvSpPr/>
      </dsp:nvSpPr>
      <dsp:spPr>
        <a:xfrm>
          <a:off x="2018936" y="26881"/>
          <a:ext cx="1769404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de los datos</a:t>
          </a:r>
          <a:endParaRPr lang="en-US" sz="1300" b="1" kern="1200" dirty="0">
            <a:latin typeface="+mj-lt"/>
          </a:endParaRPr>
        </a:p>
      </dsp:txBody>
      <dsp:txXfrm>
        <a:off x="2018936" y="26881"/>
        <a:ext cx="1769404" cy="518400"/>
      </dsp:txXfrm>
    </dsp:sp>
    <dsp:sp modelId="{AF08DC3C-2AB2-438E-A240-59BC8F681823}">
      <dsp:nvSpPr>
        <dsp:cNvPr id="0" name=""/>
        <dsp:cNvSpPr/>
      </dsp:nvSpPr>
      <dsp:spPr>
        <a:xfrm>
          <a:off x="2018936" y="545281"/>
          <a:ext cx="1769404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1 - 3</a:t>
          </a:r>
          <a:endParaRPr lang="en-US" sz="1300" kern="1200" dirty="0">
            <a:latin typeface="+mj-lt"/>
          </a:endParaRPr>
        </a:p>
      </dsp:txBody>
      <dsp:txXfrm>
        <a:off x="2018936" y="545281"/>
        <a:ext cx="1769404" cy="790560"/>
      </dsp:txXfrm>
    </dsp:sp>
    <dsp:sp modelId="{10C8FF46-CAF0-49BF-BDFF-2393B926C63E}">
      <dsp:nvSpPr>
        <dsp:cNvPr id="0" name=""/>
        <dsp:cNvSpPr/>
      </dsp:nvSpPr>
      <dsp:spPr>
        <a:xfrm>
          <a:off x="4036057" y="26881"/>
          <a:ext cx="1769404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Preparación de los datos</a:t>
          </a:r>
          <a:endParaRPr lang="en-US" sz="1300" b="1" kern="1200" dirty="0">
            <a:latin typeface="+mj-lt"/>
          </a:endParaRPr>
        </a:p>
      </dsp:txBody>
      <dsp:txXfrm>
        <a:off x="4036057" y="26881"/>
        <a:ext cx="1769404" cy="518400"/>
      </dsp:txXfrm>
    </dsp:sp>
    <dsp:sp modelId="{30FACBEA-7B16-4A07-BE16-D36F76F285F3}">
      <dsp:nvSpPr>
        <dsp:cNvPr id="0" name=""/>
        <dsp:cNvSpPr/>
      </dsp:nvSpPr>
      <dsp:spPr>
        <a:xfrm>
          <a:off x="4036057" y="545281"/>
          <a:ext cx="1769404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4036057" y="545281"/>
        <a:ext cx="1769404" cy="7905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827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Modelado</a:t>
          </a:r>
          <a:endParaRPr lang="en-US" sz="1300" b="1" kern="1200" dirty="0">
            <a:latin typeface="+mj-lt"/>
          </a:endParaRPr>
        </a:p>
      </dsp:txBody>
      <dsp:txXfrm>
        <a:off x="1827" y="12414"/>
        <a:ext cx="1782146" cy="374400"/>
      </dsp:txXfrm>
    </dsp:sp>
    <dsp:sp modelId="{911EED83-D14D-476F-9B21-002ED94EC09A}">
      <dsp:nvSpPr>
        <dsp:cNvPr id="0" name=""/>
        <dsp:cNvSpPr/>
      </dsp:nvSpPr>
      <dsp:spPr>
        <a:xfrm>
          <a:off x="1827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1827" y="386814"/>
        <a:ext cx="1782146" cy="963495"/>
      </dsp:txXfrm>
    </dsp:sp>
    <dsp:sp modelId="{DA544ADA-6883-4821-B284-E70408F91279}">
      <dsp:nvSpPr>
        <dsp:cNvPr id="0" name=""/>
        <dsp:cNvSpPr/>
      </dsp:nvSpPr>
      <dsp:spPr>
        <a:xfrm>
          <a:off x="2033475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Evaluación</a:t>
          </a:r>
          <a:endParaRPr lang="en-US" sz="1300" b="1" kern="1200" dirty="0">
            <a:latin typeface="+mj-lt"/>
          </a:endParaRPr>
        </a:p>
      </dsp:txBody>
      <dsp:txXfrm>
        <a:off x="2033475" y="12414"/>
        <a:ext cx="1782146" cy="374400"/>
      </dsp:txXfrm>
    </dsp:sp>
    <dsp:sp modelId="{AF08DC3C-2AB2-438E-A240-59BC8F681823}">
      <dsp:nvSpPr>
        <dsp:cNvPr id="0" name=""/>
        <dsp:cNvSpPr/>
      </dsp:nvSpPr>
      <dsp:spPr>
        <a:xfrm>
          <a:off x="2033475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2033475" y="386814"/>
        <a:ext cx="1782146" cy="963495"/>
      </dsp:txXfrm>
    </dsp:sp>
    <dsp:sp modelId="{10C8FF46-CAF0-49BF-BDFF-2393B926C63E}">
      <dsp:nvSpPr>
        <dsp:cNvPr id="0" name=""/>
        <dsp:cNvSpPr/>
      </dsp:nvSpPr>
      <dsp:spPr>
        <a:xfrm>
          <a:off x="4065122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Despliegue</a:t>
          </a:r>
          <a:endParaRPr lang="en-US" sz="1300" b="1" kern="1200" dirty="0">
            <a:latin typeface="+mj-lt"/>
          </a:endParaRPr>
        </a:p>
      </dsp:txBody>
      <dsp:txXfrm>
        <a:off x="4065122" y="12414"/>
        <a:ext cx="1782146" cy="374400"/>
      </dsp:txXfrm>
    </dsp:sp>
    <dsp:sp modelId="{30FACBEA-7B16-4A07-BE16-D36F76F285F3}">
      <dsp:nvSpPr>
        <dsp:cNvPr id="0" name=""/>
        <dsp:cNvSpPr/>
      </dsp:nvSpPr>
      <dsp:spPr>
        <a:xfrm>
          <a:off x="4065122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Aplicaciones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kern="1200" dirty="0">
              <a:solidFill>
                <a:srgbClr val="002060"/>
              </a:solidFill>
              <a:latin typeface="+mj-lt"/>
            </a:rPr>
            <a:t>)</a:t>
          </a:r>
          <a:endParaRPr lang="en-US" sz="13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Todos los módulos</a:t>
          </a:r>
          <a:endParaRPr lang="en-US" sz="1300" kern="1200" dirty="0">
            <a:latin typeface="+mj-lt"/>
          </a:endParaRPr>
        </a:p>
      </dsp:txBody>
      <dsp:txXfrm>
        <a:off x="4065122" y="386814"/>
        <a:ext cx="1782146" cy="9634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EAE1F-147B-497A-BD86-FF27866AC8F5}">
      <dsp:nvSpPr>
        <dsp:cNvPr id="0" name=""/>
        <dsp:cNvSpPr/>
      </dsp:nvSpPr>
      <dsp:spPr>
        <a:xfrm>
          <a:off x="2404" y="14529"/>
          <a:ext cx="234444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Limpieza</a:t>
          </a:r>
          <a:endParaRPr lang="en-US" sz="1400" b="1" kern="1200" dirty="0"/>
        </a:p>
      </dsp:txBody>
      <dsp:txXfrm>
        <a:off x="2404" y="14529"/>
        <a:ext cx="2344442" cy="518400"/>
      </dsp:txXfrm>
    </dsp:sp>
    <dsp:sp modelId="{867DCB39-4A80-4819-8872-2737C7D5AF1F}">
      <dsp:nvSpPr>
        <dsp:cNvPr id="0" name=""/>
        <dsp:cNvSpPr/>
      </dsp:nvSpPr>
      <dsp:spPr>
        <a:xfrm>
          <a:off x="2404" y="532929"/>
          <a:ext cx="2344442" cy="815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100" kern="1200" dirty="0"/>
            <a:t>Tratamiento de valores perdidos  </a:t>
          </a:r>
          <a:endParaRPr lang="en-US" sz="1100" kern="1200" dirty="0"/>
        </a:p>
      </dsp:txBody>
      <dsp:txXfrm>
        <a:off x="2404" y="532929"/>
        <a:ext cx="2344442" cy="815264"/>
      </dsp:txXfrm>
    </dsp:sp>
    <dsp:sp modelId="{1290D000-0645-4918-AD29-5B30AD8EE8A7}">
      <dsp:nvSpPr>
        <dsp:cNvPr id="0" name=""/>
        <dsp:cNvSpPr/>
      </dsp:nvSpPr>
      <dsp:spPr>
        <a:xfrm>
          <a:off x="2675068" y="14529"/>
          <a:ext cx="234444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Diseño y Construcción:</a:t>
          </a:r>
        </a:p>
      </dsp:txBody>
      <dsp:txXfrm>
        <a:off x="2675068" y="14529"/>
        <a:ext cx="2344442" cy="518400"/>
      </dsp:txXfrm>
    </dsp:sp>
    <dsp:sp modelId="{1EE649C3-28CB-4539-890F-3CFC842BA50E}">
      <dsp:nvSpPr>
        <dsp:cNvPr id="0" name=""/>
        <dsp:cNvSpPr/>
      </dsp:nvSpPr>
      <dsp:spPr>
        <a:xfrm>
          <a:off x="2675068" y="532929"/>
          <a:ext cx="2344442" cy="815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100" kern="1200" dirty="0"/>
            <a:t>Tratamiento de valores atípicos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100" kern="1200" dirty="0">
              <a:solidFill>
                <a:srgbClr val="002060"/>
              </a:solidFill>
            </a:rPr>
            <a:t>Distribución de variables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100" kern="1200" dirty="0"/>
            <a:t>Agrupamiento de variables</a:t>
          </a:r>
        </a:p>
      </dsp:txBody>
      <dsp:txXfrm>
        <a:off x="2675068" y="532929"/>
        <a:ext cx="2344442" cy="815264"/>
      </dsp:txXfrm>
    </dsp:sp>
    <dsp:sp modelId="{72D54613-548A-4ACB-9367-B6C57C984F5D}">
      <dsp:nvSpPr>
        <dsp:cNvPr id="0" name=""/>
        <dsp:cNvSpPr/>
      </dsp:nvSpPr>
      <dsp:spPr>
        <a:xfrm>
          <a:off x="5347732" y="14529"/>
          <a:ext cx="234444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Selección:</a:t>
          </a:r>
          <a:endParaRPr lang="en-US" sz="1400" b="1" kern="1200" dirty="0"/>
        </a:p>
      </dsp:txBody>
      <dsp:txXfrm>
        <a:off x="5347732" y="14529"/>
        <a:ext cx="2344442" cy="518400"/>
      </dsp:txXfrm>
    </dsp:sp>
    <dsp:sp modelId="{DD0528FB-C449-4BD3-BE30-5204BF5A14AD}">
      <dsp:nvSpPr>
        <dsp:cNvPr id="0" name=""/>
        <dsp:cNvSpPr/>
      </dsp:nvSpPr>
      <dsp:spPr>
        <a:xfrm>
          <a:off x="5347732" y="532929"/>
          <a:ext cx="2344442" cy="815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100" kern="1200" dirty="0"/>
            <a:t>Reducción de dimensionalidad</a:t>
          </a:r>
          <a:endParaRPr lang="en-US" sz="1100" kern="1200" dirty="0"/>
        </a:p>
      </dsp:txBody>
      <dsp:txXfrm>
        <a:off x="5347732" y="532929"/>
        <a:ext cx="2344442" cy="8152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74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</a:t>
          </a:r>
          <a:br>
            <a:rPr lang="es-MX" sz="1300" b="1" kern="1200" dirty="0">
              <a:latin typeface="+mj-lt"/>
            </a:rPr>
          </a:br>
          <a:r>
            <a:rPr lang="es-MX" sz="1300" b="1" kern="1200" dirty="0">
              <a:latin typeface="+mj-lt"/>
            </a:rPr>
            <a:t>del Negocio</a:t>
          </a:r>
          <a:endParaRPr lang="en-US" sz="1300" b="1" kern="1200" dirty="0">
            <a:latin typeface="+mj-lt"/>
          </a:endParaRPr>
        </a:p>
      </dsp:txBody>
      <dsp:txXfrm>
        <a:off x="1742" y="26881"/>
        <a:ext cx="1699157" cy="518400"/>
      </dsp:txXfrm>
    </dsp:sp>
    <dsp:sp modelId="{911EED83-D14D-476F-9B21-002ED94EC09A}">
      <dsp:nvSpPr>
        <dsp:cNvPr id="0" name=""/>
        <dsp:cNvSpPr/>
      </dsp:nvSpPr>
      <dsp:spPr>
        <a:xfrm>
          <a:off x="174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Ustedes - Expertos</a:t>
          </a:r>
          <a:endParaRPr lang="en-US" sz="1300" kern="1200" dirty="0">
            <a:latin typeface="+mj-lt"/>
          </a:endParaRPr>
        </a:p>
      </dsp:txBody>
      <dsp:txXfrm>
        <a:off x="1742" y="545281"/>
        <a:ext cx="1699157" cy="790560"/>
      </dsp:txXfrm>
    </dsp:sp>
    <dsp:sp modelId="{DA544ADA-6883-4821-B284-E70408F91279}">
      <dsp:nvSpPr>
        <dsp:cNvPr id="0" name=""/>
        <dsp:cNvSpPr/>
      </dsp:nvSpPr>
      <dsp:spPr>
        <a:xfrm>
          <a:off x="193878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de los datos</a:t>
          </a:r>
          <a:endParaRPr lang="en-US" sz="1300" b="1" kern="1200" dirty="0">
            <a:latin typeface="+mj-lt"/>
          </a:endParaRPr>
        </a:p>
      </dsp:txBody>
      <dsp:txXfrm>
        <a:off x="1938782" y="26881"/>
        <a:ext cx="1699157" cy="518400"/>
      </dsp:txXfrm>
    </dsp:sp>
    <dsp:sp modelId="{AF08DC3C-2AB2-438E-A240-59BC8F681823}">
      <dsp:nvSpPr>
        <dsp:cNvPr id="0" name=""/>
        <dsp:cNvSpPr/>
      </dsp:nvSpPr>
      <dsp:spPr>
        <a:xfrm>
          <a:off x="193878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1 - 3</a:t>
          </a:r>
          <a:endParaRPr lang="en-US" sz="1300" kern="1200" dirty="0">
            <a:latin typeface="+mj-lt"/>
          </a:endParaRPr>
        </a:p>
      </dsp:txBody>
      <dsp:txXfrm>
        <a:off x="1938782" y="545281"/>
        <a:ext cx="1699157" cy="790560"/>
      </dsp:txXfrm>
    </dsp:sp>
    <dsp:sp modelId="{10C8FF46-CAF0-49BF-BDFF-2393B926C63E}">
      <dsp:nvSpPr>
        <dsp:cNvPr id="0" name=""/>
        <dsp:cNvSpPr/>
      </dsp:nvSpPr>
      <dsp:spPr>
        <a:xfrm>
          <a:off x="3875821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Preparación de los datos</a:t>
          </a:r>
          <a:endParaRPr lang="en-US" sz="1300" b="1" kern="1200" dirty="0">
            <a:latin typeface="+mj-lt"/>
          </a:endParaRPr>
        </a:p>
      </dsp:txBody>
      <dsp:txXfrm>
        <a:off x="3875821" y="26881"/>
        <a:ext cx="1699157" cy="518400"/>
      </dsp:txXfrm>
    </dsp:sp>
    <dsp:sp modelId="{30FACBEA-7B16-4A07-BE16-D36F76F285F3}">
      <dsp:nvSpPr>
        <dsp:cNvPr id="0" name=""/>
        <dsp:cNvSpPr/>
      </dsp:nvSpPr>
      <dsp:spPr>
        <a:xfrm>
          <a:off x="3875821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3875821" y="545281"/>
        <a:ext cx="1699157" cy="7905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827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Modelado</a:t>
          </a:r>
          <a:endParaRPr lang="en-US" sz="1300" b="1" kern="1200" dirty="0">
            <a:latin typeface="+mj-lt"/>
          </a:endParaRPr>
        </a:p>
      </dsp:txBody>
      <dsp:txXfrm>
        <a:off x="1827" y="12414"/>
        <a:ext cx="1782146" cy="374400"/>
      </dsp:txXfrm>
    </dsp:sp>
    <dsp:sp modelId="{911EED83-D14D-476F-9B21-002ED94EC09A}">
      <dsp:nvSpPr>
        <dsp:cNvPr id="0" name=""/>
        <dsp:cNvSpPr/>
      </dsp:nvSpPr>
      <dsp:spPr>
        <a:xfrm>
          <a:off x="1827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1827" y="386814"/>
        <a:ext cx="1782146" cy="963495"/>
      </dsp:txXfrm>
    </dsp:sp>
    <dsp:sp modelId="{DA544ADA-6883-4821-B284-E70408F91279}">
      <dsp:nvSpPr>
        <dsp:cNvPr id="0" name=""/>
        <dsp:cNvSpPr/>
      </dsp:nvSpPr>
      <dsp:spPr>
        <a:xfrm>
          <a:off x="2033475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Evaluación</a:t>
          </a:r>
          <a:endParaRPr lang="en-US" sz="1300" b="1" kern="1200" dirty="0">
            <a:latin typeface="+mj-lt"/>
          </a:endParaRPr>
        </a:p>
      </dsp:txBody>
      <dsp:txXfrm>
        <a:off x="2033475" y="12414"/>
        <a:ext cx="1782146" cy="374400"/>
      </dsp:txXfrm>
    </dsp:sp>
    <dsp:sp modelId="{AF08DC3C-2AB2-438E-A240-59BC8F681823}">
      <dsp:nvSpPr>
        <dsp:cNvPr id="0" name=""/>
        <dsp:cNvSpPr/>
      </dsp:nvSpPr>
      <dsp:spPr>
        <a:xfrm>
          <a:off x="2033475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7 en adelante</a:t>
          </a:r>
          <a:endParaRPr lang="en-US" sz="1300" kern="1200" dirty="0">
            <a:latin typeface="+mj-lt"/>
          </a:endParaRPr>
        </a:p>
      </dsp:txBody>
      <dsp:txXfrm>
        <a:off x="2033475" y="386814"/>
        <a:ext cx="1782146" cy="963495"/>
      </dsp:txXfrm>
    </dsp:sp>
    <dsp:sp modelId="{10C8FF46-CAF0-49BF-BDFF-2393B926C63E}">
      <dsp:nvSpPr>
        <dsp:cNvPr id="0" name=""/>
        <dsp:cNvSpPr/>
      </dsp:nvSpPr>
      <dsp:spPr>
        <a:xfrm>
          <a:off x="4065122" y="12414"/>
          <a:ext cx="1782146" cy="374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Despliegue</a:t>
          </a:r>
          <a:endParaRPr lang="en-US" sz="1300" b="1" kern="1200" dirty="0">
            <a:latin typeface="+mj-lt"/>
          </a:endParaRPr>
        </a:p>
      </dsp:txBody>
      <dsp:txXfrm>
        <a:off x="4065122" y="12414"/>
        <a:ext cx="1782146" cy="374400"/>
      </dsp:txXfrm>
    </dsp:sp>
    <dsp:sp modelId="{30FACBEA-7B16-4A07-BE16-D36F76F285F3}">
      <dsp:nvSpPr>
        <dsp:cNvPr id="0" name=""/>
        <dsp:cNvSpPr/>
      </dsp:nvSpPr>
      <dsp:spPr>
        <a:xfrm>
          <a:off x="4065122" y="386814"/>
          <a:ext cx="1782146" cy="96349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Aplicaciones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3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300" kern="1200" dirty="0">
              <a:solidFill>
                <a:srgbClr val="002060"/>
              </a:solidFill>
              <a:latin typeface="+mj-lt"/>
            </a:rPr>
            <a:t>)</a:t>
          </a:r>
          <a:endParaRPr lang="en-US" sz="13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Todos los módulos. </a:t>
          </a:r>
          <a:endParaRPr lang="en-US" sz="1300" kern="1200" dirty="0">
            <a:latin typeface="+mj-lt"/>
          </a:endParaRPr>
        </a:p>
      </dsp:txBody>
      <dsp:txXfrm>
        <a:off x="4065122" y="386814"/>
        <a:ext cx="1782146" cy="9634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4940-44D6-4DDA-8330-11A4E46220D9}">
      <dsp:nvSpPr>
        <dsp:cNvPr id="0" name=""/>
        <dsp:cNvSpPr/>
      </dsp:nvSpPr>
      <dsp:spPr>
        <a:xfrm>
          <a:off x="619" y="171"/>
          <a:ext cx="5396897" cy="1470816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Valor atípico</a:t>
          </a:r>
          <a:endParaRPr lang="en-US" sz="1600" b="1" kern="1200" dirty="0"/>
        </a:p>
      </dsp:txBody>
      <dsp:txXfrm>
        <a:off x="43698" y="43250"/>
        <a:ext cx="5310739" cy="1384658"/>
      </dsp:txXfrm>
    </dsp:sp>
    <dsp:sp modelId="{B6704333-0E6B-4E8E-BB98-3A74F527FE91}">
      <dsp:nvSpPr>
        <dsp:cNvPr id="0" name=""/>
        <dsp:cNvSpPr/>
      </dsp:nvSpPr>
      <dsp:spPr>
        <a:xfrm>
          <a:off x="619" y="1567521"/>
          <a:ext cx="3525420" cy="1470816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Se encuentra causa raíz</a:t>
          </a:r>
          <a:endParaRPr lang="en-US" sz="1600" b="1" kern="1200" dirty="0"/>
        </a:p>
      </dsp:txBody>
      <dsp:txXfrm>
        <a:off x="43698" y="1610600"/>
        <a:ext cx="3439262" cy="1384658"/>
      </dsp:txXfrm>
    </dsp:sp>
    <dsp:sp modelId="{0CF7CE8E-A659-4EE3-B1B3-2410194C558D}">
      <dsp:nvSpPr>
        <dsp:cNvPr id="0" name=""/>
        <dsp:cNvSpPr/>
      </dsp:nvSpPr>
      <dsp:spPr>
        <a:xfrm>
          <a:off x="619" y="3134872"/>
          <a:ext cx="1726454" cy="147081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Error de registro: </a:t>
          </a:r>
          <a:r>
            <a:rPr lang="es-MX" sz="1400" kern="1200" dirty="0"/>
            <a:t>Corregirlo. </a:t>
          </a:r>
          <a:endParaRPr lang="en-US" sz="1400" kern="1200" dirty="0"/>
        </a:p>
      </dsp:txBody>
      <dsp:txXfrm>
        <a:off x="43698" y="3177951"/>
        <a:ext cx="1640296" cy="1384658"/>
      </dsp:txXfrm>
    </dsp:sp>
    <dsp:sp modelId="{4926214A-B5DE-4736-9A8F-E8F9B33E20C8}">
      <dsp:nvSpPr>
        <dsp:cNvPr id="0" name=""/>
        <dsp:cNvSpPr/>
      </dsp:nvSpPr>
      <dsp:spPr>
        <a:xfrm>
          <a:off x="1799585" y="3134872"/>
          <a:ext cx="1726454" cy="147081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/>
            <a:t>Causa externa/extraordinaria: </a:t>
          </a:r>
          <a:br>
            <a:rPr lang="es-MX" sz="1400" b="1" kern="1200" dirty="0"/>
          </a:br>
          <a:r>
            <a:rPr lang="es-MX" sz="1400" kern="1200" dirty="0"/>
            <a:t>Eliminar el valor</a:t>
          </a:r>
          <a:endParaRPr lang="en-US" sz="1400" kern="1200" dirty="0"/>
        </a:p>
      </dsp:txBody>
      <dsp:txXfrm>
        <a:off x="1842664" y="3177951"/>
        <a:ext cx="1640296" cy="1384658"/>
      </dsp:txXfrm>
    </dsp:sp>
    <dsp:sp modelId="{BB41C157-CD3A-4514-A9AE-922263FDF18A}">
      <dsp:nvSpPr>
        <dsp:cNvPr id="0" name=""/>
        <dsp:cNvSpPr/>
      </dsp:nvSpPr>
      <dsp:spPr>
        <a:xfrm>
          <a:off x="3671061" y="1567521"/>
          <a:ext cx="1726454" cy="1470816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No se encuentra causa raíz</a:t>
          </a:r>
          <a:endParaRPr lang="en-US" sz="1600" b="1" kern="1200" dirty="0"/>
        </a:p>
      </dsp:txBody>
      <dsp:txXfrm>
        <a:off x="3714140" y="1610600"/>
        <a:ext cx="1640296" cy="1384658"/>
      </dsp:txXfrm>
    </dsp:sp>
    <dsp:sp modelId="{BF37BA4D-6539-4E76-B10E-081B61F52155}">
      <dsp:nvSpPr>
        <dsp:cNvPr id="0" name=""/>
        <dsp:cNvSpPr/>
      </dsp:nvSpPr>
      <dsp:spPr>
        <a:xfrm>
          <a:off x="3671061" y="3134872"/>
          <a:ext cx="1726454" cy="1470816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Conservar el dato y </a:t>
          </a:r>
          <a:r>
            <a:rPr lang="es-MX" sz="1400" b="1" kern="1200" dirty="0"/>
            <a:t>transformar la variable. </a:t>
          </a:r>
          <a:endParaRPr lang="en-US" sz="1400" b="1" kern="1200" dirty="0"/>
        </a:p>
      </dsp:txBody>
      <dsp:txXfrm>
        <a:off x="3714140" y="3177951"/>
        <a:ext cx="1640296" cy="138465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12158"/>
          <a:ext cx="1934730" cy="318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Modelado</a:t>
          </a:r>
          <a:endParaRPr lang="en-US" sz="1400" b="1" kern="1200" dirty="0">
            <a:latin typeface="+mj-lt"/>
          </a:endParaRPr>
        </a:p>
      </dsp:txBody>
      <dsp:txXfrm>
        <a:off x="1984" y="12158"/>
        <a:ext cx="1934730" cy="318368"/>
      </dsp:txXfrm>
    </dsp:sp>
    <dsp:sp modelId="{911EED83-D14D-476F-9B21-002ED94EC09A}">
      <dsp:nvSpPr>
        <dsp:cNvPr id="0" name=""/>
        <dsp:cNvSpPr/>
      </dsp:nvSpPr>
      <dsp:spPr>
        <a:xfrm>
          <a:off x="1984" y="330526"/>
          <a:ext cx="1934730" cy="439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ADA-6883-4821-B284-E70408F91279}">
      <dsp:nvSpPr>
        <dsp:cNvPr id="0" name=""/>
        <dsp:cNvSpPr/>
      </dsp:nvSpPr>
      <dsp:spPr>
        <a:xfrm>
          <a:off x="2207577" y="12158"/>
          <a:ext cx="1934730" cy="318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Evaluación</a:t>
          </a:r>
          <a:endParaRPr lang="en-US" sz="1400" b="1" kern="1200" dirty="0">
            <a:latin typeface="+mj-lt"/>
          </a:endParaRPr>
        </a:p>
      </dsp:txBody>
      <dsp:txXfrm>
        <a:off x="2207577" y="12158"/>
        <a:ext cx="1934730" cy="318368"/>
      </dsp:txXfrm>
    </dsp:sp>
    <dsp:sp modelId="{AF08DC3C-2AB2-438E-A240-59BC8F681823}">
      <dsp:nvSpPr>
        <dsp:cNvPr id="0" name=""/>
        <dsp:cNvSpPr/>
      </dsp:nvSpPr>
      <dsp:spPr>
        <a:xfrm>
          <a:off x="2207577" y="330526"/>
          <a:ext cx="1934730" cy="439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FF46-CAF0-49BF-BDFF-2393B926C63E}">
      <dsp:nvSpPr>
        <dsp:cNvPr id="0" name=""/>
        <dsp:cNvSpPr/>
      </dsp:nvSpPr>
      <dsp:spPr>
        <a:xfrm>
          <a:off x="4413170" y="12158"/>
          <a:ext cx="1934730" cy="318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Despliegue</a:t>
          </a:r>
          <a:endParaRPr lang="en-US" sz="1400" b="1" kern="1200" dirty="0">
            <a:latin typeface="+mj-lt"/>
          </a:endParaRPr>
        </a:p>
      </dsp:txBody>
      <dsp:txXfrm>
        <a:off x="4413170" y="12158"/>
        <a:ext cx="1934730" cy="318368"/>
      </dsp:txXfrm>
    </dsp:sp>
    <dsp:sp modelId="{30FACBEA-7B16-4A07-BE16-D36F76F285F3}">
      <dsp:nvSpPr>
        <dsp:cNvPr id="0" name=""/>
        <dsp:cNvSpPr/>
      </dsp:nvSpPr>
      <dsp:spPr>
        <a:xfrm>
          <a:off x="4413170" y="330526"/>
          <a:ext cx="1934730" cy="439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F1EBC-9235-4D97-8560-93426BEE7032}">
      <dsp:nvSpPr>
        <dsp:cNvPr id="0" name=""/>
        <dsp:cNvSpPr/>
      </dsp:nvSpPr>
      <dsp:spPr>
        <a:xfrm>
          <a:off x="0" y="0"/>
          <a:ext cx="108971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C1BF7-9E28-4ABB-9C4B-F7F79E72875F}">
      <dsp:nvSpPr>
        <dsp:cNvPr id="0" name=""/>
        <dsp:cNvSpPr/>
      </dsp:nvSpPr>
      <dsp:spPr>
        <a:xfrm>
          <a:off x="0" y="0"/>
          <a:ext cx="2179438" cy="5418667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i="0" kern="1200">
              <a:solidFill>
                <a:schemeClr val="accent2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Ingeniería de Características</a:t>
          </a:r>
          <a:r>
            <a:rPr lang="es-MX" sz="2000" b="1" i="0" kern="1200">
              <a:solidFill>
                <a:schemeClr val="accent2"/>
              </a:solidFill>
            </a:rPr>
            <a:t> </a:t>
          </a:r>
          <a:endParaRPr lang="en-US" sz="2000" b="1" i="0" kern="1200" dirty="0">
            <a:solidFill>
              <a:schemeClr val="accent2"/>
            </a:solidFill>
          </a:endParaRPr>
        </a:p>
      </dsp:txBody>
      <dsp:txXfrm>
        <a:off x="0" y="0"/>
        <a:ext cx="2179438" cy="5418667"/>
      </dsp:txXfrm>
    </dsp:sp>
    <dsp:sp modelId="{1E57FECB-2C8F-4624-84F3-26DE45A48DEB}">
      <dsp:nvSpPr>
        <dsp:cNvPr id="0" name=""/>
        <dsp:cNvSpPr/>
      </dsp:nvSpPr>
      <dsp:spPr>
        <a:xfrm>
          <a:off x="2342895" y="84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Limpieza</a:t>
          </a: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:</a:t>
          </a:r>
          <a:r>
            <a:rPr lang="es-MX" sz="3000" i="0" kern="1200" dirty="0"/>
            <a:t> </a:t>
          </a:r>
          <a:endParaRPr lang="en-US" sz="3000" i="0" kern="1200" dirty="0"/>
        </a:p>
      </dsp:txBody>
      <dsp:txXfrm>
        <a:off x="2342895" y="84666"/>
        <a:ext cx="2741733" cy="1693333"/>
      </dsp:txXfrm>
    </dsp:sp>
    <dsp:sp modelId="{52206979-1348-420E-B682-761ED83C36F0}">
      <dsp:nvSpPr>
        <dsp:cNvPr id="0" name=""/>
        <dsp:cNvSpPr/>
      </dsp:nvSpPr>
      <dsp:spPr>
        <a:xfrm>
          <a:off x="5248086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Tratamiento de valores perdidos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84666"/>
        <a:ext cx="2741733" cy="1693333"/>
      </dsp:txXfrm>
    </dsp:sp>
    <dsp:sp modelId="{BA654D0D-16FE-4F2E-84E2-D0069EBECF10}">
      <dsp:nvSpPr>
        <dsp:cNvPr id="0" name=""/>
        <dsp:cNvSpPr/>
      </dsp:nvSpPr>
      <dsp:spPr>
        <a:xfrm>
          <a:off x="8153277" y="84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kern="1200" dirty="0">
              <a:solidFill>
                <a:srgbClr val="002060"/>
              </a:solidFill>
            </a:rPr>
            <a:t>Imputar valores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84666"/>
        <a:ext cx="2741733" cy="1693333"/>
      </dsp:txXfrm>
    </dsp:sp>
    <dsp:sp modelId="{C5C90AAB-C7E9-44C2-AFCE-F35F63BC6240}">
      <dsp:nvSpPr>
        <dsp:cNvPr id="0" name=""/>
        <dsp:cNvSpPr/>
      </dsp:nvSpPr>
      <dsp:spPr>
        <a:xfrm>
          <a:off x="2179438" y="1778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417EC-5FD5-4EC7-8C5C-411CDFF9E805}">
      <dsp:nvSpPr>
        <dsp:cNvPr id="0" name=""/>
        <dsp:cNvSpPr/>
      </dsp:nvSpPr>
      <dsp:spPr>
        <a:xfrm>
          <a:off x="2342895" y="1862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Diseño y Construcción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1862666"/>
        <a:ext cx="2741733" cy="1693333"/>
      </dsp:txXfrm>
    </dsp:sp>
    <dsp:sp modelId="{CB1EE745-4301-4023-A20A-9B66A4CC062A}">
      <dsp:nvSpPr>
        <dsp:cNvPr id="0" name=""/>
        <dsp:cNvSpPr/>
      </dsp:nvSpPr>
      <dsp:spPr>
        <a:xfrm>
          <a:off x="5248086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Tratamiento de valores atípicos</a:t>
          </a:r>
          <a:endParaRPr lang="en-US" sz="1500" b="1" kern="1200" dirty="0"/>
        </a:p>
      </dsp:txBody>
      <dsp:txXfrm>
        <a:off x="5248086" y="1862666"/>
        <a:ext cx="2741733" cy="563893"/>
      </dsp:txXfrm>
    </dsp:sp>
    <dsp:sp modelId="{3258FDAA-BA08-4AC2-9203-0721A8E3380D}">
      <dsp:nvSpPr>
        <dsp:cNvPr id="0" name=""/>
        <dsp:cNvSpPr/>
      </dsp:nvSpPr>
      <dsp:spPr>
        <a:xfrm>
          <a:off x="8153277" y="1862666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Transformaciones (Logarítmica y escalamiento)</a:t>
          </a:r>
          <a:endParaRPr lang="en-US" sz="1200" kern="1200" dirty="0"/>
        </a:p>
      </dsp:txBody>
      <dsp:txXfrm>
        <a:off x="8153277" y="1862666"/>
        <a:ext cx="2741733" cy="563893"/>
      </dsp:txXfrm>
    </dsp:sp>
    <dsp:sp modelId="{A3ED4E8D-4C94-49E9-846A-307D04800AAF}">
      <dsp:nvSpPr>
        <dsp:cNvPr id="0" name=""/>
        <dsp:cNvSpPr/>
      </dsp:nvSpPr>
      <dsp:spPr>
        <a:xfrm>
          <a:off x="5084628" y="2426560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7D91-A106-4249-87C8-88506815127A}">
      <dsp:nvSpPr>
        <dsp:cNvPr id="0" name=""/>
        <dsp:cNvSpPr/>
      </dsp:nvSpPr>
      <dsp:spPr>
        <a:xfrm>
          <a:off x="5248086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 err="1">
              <a:solidFill>
                <a:srgbClr val="002060"/>
              </a:solidFill>
            </a:rPr>
            <a:t>Ditribución</a:t>
          </a:r>
          <a:r>
            <a:rPr lang="es-MX" sz="1500" b="1" kern="1200" dirty="0">
              <a:solidFill>
                <a:srgbClr val="002060"/>
              </a:solidFill>
            </a:rPr>
            <a:t> de variables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2426560"/>
        <a:ext cx="2741733" cy="563893"/>
      </dsp:txXfrm>
    </dsp:sp>
    <dsp:sp modelId="{33D42A52-22B9-4509-9977-5BDD26B5AA36}">
      <dsp:nvSpPr>
        <dsp:cNvPr id="0" name=""/>
        <dsp:cNvSpPr/>
      </dsp:nvSpPr>
      <dsp:spPr>
        <a:xfrm>
          <a:off x="8153277" y="2426560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One-Hot Encoding, Feature 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Split y </a:t>
          </a:r>
          <a:r>
            <a:rPr lang="es-MX" sz="1200" kern="1200" dirty="0">
              <a:solidFill>
                <a:srgbClr val="002060"/>
              </a:solidFill>
            </a:rPr>
            <a:t>manejo de formato de fecha.</a:t>
          </a:r>
          <a:r>
            <a:rPr lang="es-MX" sz="1200" kern="1200" dirty="0">
              <a:solidFill>
                <a:srgbClr val="002060"/>
              </a:solidFill>
              <a:latin typeface="Century Gothic"/>
            </a:rPr>
            <a:t> 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2426560"/>
        <a:ext cx="2741733" cy="563893"/>
      </dsp:txXfrm>
    </dsp:sp>
    <dsp:sp modelId="{8B4D3F14-9CB6-42B1-B191-59284CACA45C}">
      <dsp:nvSpPr>
        <dsp:cNvPr id="0" name=""/>
        <dsp:cNvSpPr/>
      </dsp:nvSpPr>
      <dsp:spPr>
        <a:xfrm>
          <a:off x="5084628" y="2990453"/>
          <a:ext cx="58103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2D990-2D24-49FF-9E6B-568B270B0FCF}">
      <dsp:nvSpPr>
        <dsp:cNvPr id="0" name=""/>
        <dsp:cNvSpPr/>
      </dsp:nvSpPr>
      <dsp:spPr>
        <a:xfrm>
          <a:off x="5248086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/>
            <a:t>Agrupamiento de variables </a:t>
          </a:r>
          <a:endParaRPr lang="en-US" sz="1500" b="1" kern="1200" dirty="0"/>
        </a:p>
      </dsp:txBody>
      <dsp:txXfrm>
        <a:off x="5248086" y="2990453"/>
        <a:ext cx="2741733" cy="563893"/>
      </dsp:txXfrm>
    </dsp:sp>
    <dsp:sp modelId="{74B989C0-94FB-45E7-A37C-F066F2779F76}">
      <dsp:nvSpPr>
        <dsp:cNvPr id="0" name=""/>
        <dsp:cNvSpPr/>
      </dsp:nvSpPr>
      <dsp:spPr>
        <a:xfrm>
          <a:off x="8153277" y="2990453"/>
          <a:ext cx="2741733" cy="56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Contenedores y operaciones en grupo</a:t>
          </a:r>
          <a:endParaRPr lang="en-US" sz="1200" kern="1200" dirty="0"/>
        </a:p>
      </dsp:txBody>
      <dsp:txXfrm>
        <a:off x="8153277" y="2990453"/>
        <a:ext cx="2741733" cy="563893"/>
      </dsp:txXfrm>
    </dsp:sp>
    <dsp:sp modelId="{A334154E-FC5D-4EFC-BE8A-BE1111CDE46E}">
      <dsp:nvSpPr>
        <dsp:cNvPr id="0" name=""/>
        <dsp:cNvSpPr/>
      </dsp:nvSpPr>
      <dsp:spPr>
        <a:xfrm>
          <a:off x="2179438" y="3556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CD3D-5C23-4E68-AA13-DD513910CDD2}">
      <dsp:nvSpPr>
        <dsp:cNvPr id="0" name=""/>
        <dsp:cNvSpPr/>
      </dsp:nvSpPr>
      <dsp:spPr>
        <a:xfrm>
          <a:off x="2342895" y="3640666"/>
          <a:ext cx="2741733" cy="1693333"/>
        </a:xfrm>
        <a:prstGeom prst="rect">
          <a:avLst/>
        </a:prstGeom>
        <a:noFill/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rtlCol="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b="1" i="0" kern="1200" dirty="0">
              <a:solidFill>
                <a:srgbClr val="002060"/>
              </a:solidFill>
              <a:effectLst>
                <a:glow rad="127000">
                  <a:prstClr val="white">
                    <a:alpha val="90000"/>
                  </a:prstClr>
                </a:glow>
              </a:effectLst>
              <a:latin typeface="Century Gothic"/>
              <a:ea typeface="Verdana" charset="0"/>
              <a:cs typeface="+mn-cs"/>
            </a:rPr>
            <a:t>Selección</a:t>
          </a:r>
          <a:endParaRPr lang="en-US" sz="2200" b="1" i="0" kern="1200" dirty="0">
            <a:solidFill>
              <a:srgbClr val="002060"/>
            </a:solidFill>
            <a:effectLst>
              <a:glow rad="127000">
                <a:prstClr val="white">
                  <a:alpha val="90000"/>
                </a:prst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2342895" y="3640666"/>
        <a:ext cx="2741733" cy="1693333"/>
      </dsp:txXfrm>
    </dsp:sp>
    <dsp:sp modelId="{0CB0F25F-9C48-4497-908B-2907DED1E99F}">
      <dsp:nvSpPr>
        <dsp:cNvPr id="0" name=""/>
        <dsp:cNvSpPr/>
      </dsp:nvSpPr>
      <dsp:spPr>
        <a:xfrm>
          <a:off x="5248086" y="3640666"/>
          <a:ext cx="2741733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kern="1200" dirty="0">
              <a:solidFill>
                <a:srgbClr val="002060"/>
              </a:solidFill>
            </a:rPr>
            <a:t>Reducción de Dimensionalidad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248086" y="3640666"/>
        <a:ext cx="2741733" cy="1693333"/>
      </dsp:txXfrm>
    </dsp:sp>
    <dsp:sp modelId="{DC613C10-4F9E-475C-8DB2-89AA494C0250}">
      <dsp:nvSpPr>
        <dsp:cNvPr id="0" name=""/>
        <dsp:cNvSpPr/>
      </dsp:nvSpPr>
      <dsp:spPr>
        <a:xfrm>
          <a:off x="8153277" y="3640666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rgbClr val="002060"/>
              </a:solidFill>
            </a:rPr>
            <a:t>PCA – Análisis de Componentes Principales</a:t>
          </a:r>
          <a:endParaRPr lang="en-US" sz="1200" kern="1200" dirty="0">
            <a:solidFill>
              <a:srgbClr val="002060"/>
            </a:solidFill>
          </a:endParaRPr>
        </a:p>
      </dsp:txBody>
      <dsp:txXfrm>
        <a:off x="8153277" y="3640666"/>
        <a:ext cx="2741733" cy="846666"/>
      </dsp:txXfrm>
    </dsp:sp>
    <dsp:sp modelId="{3E60F21E-E8B0-4B3D-BF92-1D8D3EAF35C8}">
      <dsp:nvSpPr>
        <dsp:cNvPr id="0" name=""/>
        <dsp:cNvSpPr/>
      </dsp:nvSpPr>
      <dsp:spPr>
        <a:xfrm>
          <a:off x="8153277" y="4487333"/>
          <a:ext cx="2741733" cy="84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FA – Análisis Factorial</a:t>
          </a:r>
          <a:endParaRPr lang="en-US" sz="1200" kern="1200" dirty="0"/>
        </a:p>
      </dsp:txBody>
      <dsp:txXfrm>
        <a:off x="8153277" y="4487333"/>
        <a:ext cx="2741733" cy="846666"/>
      </dsp:txXfrm>
    </dsp:sp>
    <dsp:sp modelId="{F03827C5-0BD0-4BD4-A414-929AA2EA5BFC}">
      <dsp:nvSpPr>
        <dsp:cNvPr id="0" name=""/>
        <dsp:cNvSpPr/>
      </dsp:nvSpPr>
      <dsp:spPr>
        <a:xfrm>
          <a:off x="2179438" y="5334000"/>
          <a:ext cx="8717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</a:t>
          </a:r>
          <a:br>
            <a:rPr lang="es-MX" sz="1400" b="1" kern="1200" dirty="0">
              <a:latin typeface="+mj-lt"/>
            </a:rPr>
          </a:br>
          <a:r>
            <a:rPr lang="es-MX" sz="1400" b="1" kern="1200" dirty="0">
              <a:latin typeface="+mj-lt"/>
            </a:rPr>
            <a:t>del Negocio</a:t>
          </a:r>
          <a:endParaRPr lang="en-US" sz="1400" b="1" kern="1200" dirty="0">
            <a:latin typeface="+mj-lt"/>
          </a:endParaRPr>
        </a:p>
      </dsp:txBody>
      <dsp:txXfrm>
        <a:off x="1984" y="3691"/>
        <a:ext cx="1934730" cy="507368"/>
      </dsp:txXfrm>
    </dsp:sp>
    <dsp:sp modelId="{911EED83-D14D-476F-9B21-002ED94EC09A}">
      <dsp:nvSpPr>
        <dsp:cNvPr id="0" name=""/>
        <dsp:cNvSpPr/>
      </dsp:nvSpPr>
      <dsp:spPr>
        <a:xfrm>
          <a:off x="1984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Ustedes - Expertos</a:t>
          </a:r>
          <a:endParaRPr lang="en-US" sz="1400" kern="1200" dirty="0">
            <a:latin typeface="+mj-lt"/>
          </a:endParaRPr>
        </a:p>
      </dsp:txBody>
      <dsp:txXfrm>
        <a:off x="1984" y="511059"/>
        <a:ext cx="1934730" cy="746639"/>
      </dsp:txXfrm>
    </dsp:sp>
    <dsp:sp modelId="{DA544ADA-6883-4821-B284-E70408F91279}">
      <dsp:nvSpPr>
        <dsp:cNvPr id="0" name=""/>
        <dsp:cNvSpPr/>
      </dsp:nvSpPr>
      <dsp:spPr>
        <a:xfrm>
          <a:off x="2207577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de los datos</a:t>
          </a:r>
          <a:endParaRPr lang="en-US" sz="1400" b="1" kern="1200" dirty="0">
            <a:latin typeface="+mj-lt"/>
          </a:endParaRPr>
        </a:p>
      </dsp:txBody>
      <dsp:txXfrm>
        <a:off x="2207577" y="3691"/>
        <a:ext cx="1934730" cy="507368"/>
      </dsp:txXfrm>
    </dsp:sp>
    <dsp:sp modelId="{AF08DC3C-2AB2-438E-A240-59BC8F681823}">
      <dsp:nvSpPr>
        <dsp:cNvPr id="0" name=""/>
        <dsp:cNvSpPr/>
      </dsp:nvSpPr>
      <dsp:spPr>
        <a:xfrm>
          <a:off x="2207577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Modulo 1 - 3</a:t>
          </a:r>
          <a:endParaRPr lang="en-US" sz="1400" kern="1200" dirty="0">
            <a:latin typeface="+mj-lt"/>
          </a:endParaRPr>
        </a:p>
      </dsp:txBody>
      <dsp:txXfrm>
        <a:off x="2207577" y="511059"/>
        <a:ext cx="1934730" cy="746639"/>
      </dsp:txXfrm>
    </dsp:sp>
    <dsp:sp modelId="{10C8FF46-CAF0-49BF-BDFF-2393B926C63E}">
      <dsp:nvSpPr>
        <dsp:cNvPr id="0" name=""/>
        <dsp:cNvSpPr/>
      </dsp:nvSpPr>
      <dsp:spPr>
        <a:xfrm>
          <a:off x="4413170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Preparación de los datos</a:t>
          </a:r>
          <a:endParaRPr lang="en-US" sz="1400" b="1" kern="1200" dirty="0">
            <a:latin typeface="+mj-lt"/>
          </a:endParaRPr>
        </a:p>
      </dsp:txBody>
      <dsp:txXfrm>
        <a:off x="4413170" y="3691"/>
        <a:ext cx="1934730" cy="507368"/>
      </dsp:txXfrm>
    </dsp:sp>
    <dsp:sp modelId="{30FACBEA-7B16-4A07-BE16-D36F76F285F3}">
      <dsp:nvSpPr>
        <dsp:cNvPr id="0" name=""/>
        <dsp:cNvSpPr/>
      </dsp:nvSpPr>
      <dsp:spPr>
        <a:xfrm>
          <a:off x="4413170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Modulo 3 – 6 </a:t>
          </a:r>
          <a:endParaRPr lang="en-US" sz="1400" kern="1200" dirty="0">
            <a:latin typeface="+mj-lt"/>
          </a:endParaRPr>
        </a:p>
      </dsp:txBody>
      <dsp:txXfrm>
        <a:off x="4413170" y="511059"/>
        <a:ext cx="1934730" cy="746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Modelado</a:t>
          </a:r>
          <a:endParaRPr lang="en-US" sz="1400" b="1" kern="1200" dirty="0">
            <a:latin typeface="+mj-lt"/>
          </a:endParaRPr>
        </a:p>
      </dsp:txBody>
      <dsp:txXfrm>
        <a:off x="1984" y="20199"/>
        <a:ext cx="1934730" cy="604800"/>
      </dsp:txXfrm>
    </dsp:sp>
    <dsp:sp modelId="{911EED83-D14D-476F-9B21-002ED94EC09A}">
      <dsp:nvSpPr>
        <dsp:cNvPr id="0" name=""/>
        <dsp:cNvSpPr/>
      </dsp:nvSpPr>
      <dsp:spPr>
        <a:xfrm>
          <a:off x="1984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1984" y="624999"/>
        <a:ext cx="1934730" cy="1037610"/>
      </dsp:txXfrm>
    </dsp:sp>
    <dsp:sp modelId="{DA544ADA-6883-4821-B284-E70408F91279}">
      <dsp:nvSpPr>
        <dsp:cNvPr id="0" name=""/>
        <dsp:cNvSpPr/>
      </dsp:nvSpPr>
      <dsp:spPr>
        <a:xfrm>
          <a:off x="2207577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Evaluación</a:t>
          </a:r>
          <a:endParaRPr lang="en-US" sz="1400" b="1" kern="1200" dirty="0">
            <a:latin typeface="+mj-lt"/>
          </a:endParaRPr>
        </a:p>
      </dsp:txBody>
      <dsp:txXfrm>
        <a:off x="2207577" y="20199"/>
        <a:ext cx="1934730" cy="604800"/>
      </dsp:txXfrm>
    </dsp:sp>
    <dsp:sp modelId="{AF08DC3C-2AB2-438E-A240-59BC8F681823}">
      <dsp:nvSpPr>
        <dsp:cNvPr id="0" name=""/>
        <dsp:cNvSpPr/>
      </dsp:nvSpPr>
      <dsp:spPr>
        <a:xfrm>
          <a:off x="2207577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2207577" y="624999"/>
        <a:ext cx="1934730" cy="1037610"/>
      </dsp:txXfrm>
    </dsp:sp>
    <dsp:sp modelId="{10C8FF46-CAF0-49BF-BDFF-2393B926C63E}">
      <dsp:nvSpPr>
        <dsp:cNvPr id="0" name=""/>
        <dsp:cNvSpPr/>
      </dsp:nvSpPr>
      <dsp:spPr>
        <a:xfrm>
          <a:off x="4413170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Despliegue</a:t>
          </a:r>
          <a:endParaRPr lang="en-US" sz="1400" b="1" kern="1200" dirty="0">
            <a:latin typeface="+mj-lt"/>
          </a:endParaRPr>
        </a:p>
      </dsp:txBody>
      <dsp:txXfrm>
        <a:off x="4413170" y="20199"/>
        <a:ext cx="1934730" cy="604800"/>
      </dsp:txXfrm>
    </dsp:sp>
    <dsp:sp modelId="{30FACBEA-7B16-4A07-BE16-D36F76F285F3}">
      <dsp:nvSpPr>
        <dsp:cNvPr id="0" name=""/>
        <dsp:cNvSpPr/>
      </dsp:nvSpPr>
      <dsp:spPr>
        <a:xfrm>
          <a:off x="4413170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Aplicaciones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kern="1200" dirty="0">
              <a:solidFill>
                <a:srgbClr val="002060"/>
              </a:solidFill>
              <a:latin typeface="+mj-lt"/>
            </a:rPr>
            <a:t>)</a:t>
          </a:r>
          <a:endParaRPr lang="en-US" sz="14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Todos los módulos. </a:t>
          </a:r>
          <a:endParaRPr lang="en-US" sz="1400" kern="1200" dirty="0">
            <a:latin typeface="+mj-lt"/>
          </a:endParaRPr>
        </a:p>
      </dsp:txBody>
      <dsp:txXfrm>
        <a:off x="4413170" y="624999"/>
        <a:ext cx="1934730" cy="1037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</a:t>
          </a:r>
          <a:br>
            <a:rPr lang="es-MX" sz="1400" b="1" kern="1200" dirty="0">
              <a:latin typeface="+mj-lt"/>
            </a:rPr>
          </a:br>
          <a:r>
            <a:rPr lang="es-MX" sz="1400" b="1" kern="1200" dirty="0">
              <a:latin typeface="+mj-lt"/>
            </a:rPr>
            <a:t>del Negocio</a:t>
          </a:r>
          <a:endParaRPr lang="en-US" sz="1400" b="1" kern="1200" dirty="0">
            <a:latin typeface="+mj-lt"/>
          </a:endParaRPr>
        </a:p>
      </dsp:txBody>
      <dsp:txXfrm>
        <a:off x="1984" y="3691"/>
        <a:ext cx="1934730" cy="507368"/>
      </dsp:txXfrm>
    </dsp:sp>
    <dsp:sp modelId="{911EED83-D14D-476F-9B21-002ED94EC09A}">
      <dsp:nvSpPr>
        <dsp:cNvPr id="0" name=""/>
        <dsp:cNvSpPr/>
      </dsp:nvSpPr>
      <dsp:spPr>
        <a:xfrm>
          <a:off x="1984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Ustedes - Expertos</a:t>
          </a:r>
          <a:endParaRPr lang="en-US" sz="1400" kern="1200" dirty="0">
            <a:latin typeface="+mj-lt"/>
          </a:endParaRPr>
        </a:p>
      </dsp:txBody>
      <dsp:txXfrm>
        <a:off x="1984" y="511059"/>
        <a:ext cx="1934730" cy="746639"/>
      </dsp:txXfrm>
    </dsp:sp>
    <dsp:sp modelId="{DA544ADA-6883-4821-B284-E70408F91279}">
      <dsp:nvSpPr>
        <dsp:cNvPr id="0" name=""/>
        <dsp:cNvSpPr/>
      </dsp:nvSpPr>
      <dsp:spPr>
        <a:xfrm>
          <a:off x="2207577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Entendimiento de los datos</a:t>
          </a:r>
          <a:endParaRPr lang="en-US" sz="1400" b="1" kern="1200" dirty="0">
            <a:latin typeface="+mj-lt"/>
          </a:endParaRPr>
        </a:p>
      </dsp:txBody>
      <dsp:txXfrm>
        <a:off x="2207577" y="3691"/>
        <a:ext cx="1934730" cy="507368"/>
      </dsp:txXfrm>
    </dsp:sp>
    <dsp:sp modelId="{AF08DC3C-2AB2-438E-A240-59BC8F681823}">
      <dsp:nvSpPr>
        <dsp:cNvPr id="0" name=""/>
        <dsp:cNvSpPr/>
      </dsp:nvSpPr>
      <dsp:spPr>
        <a:xfrm>
          <a:off x="2207577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1 - 3</a:t>
          </a:r>
          <a:endParaRPr lang="en-US" sz="1400" kern="1200" dirty="0">
            <a:latin typeface="+mj-lt"/>
          </a:endParaRPr>
        </a:p>
      </dsp:txBody>
      <dsp:txXfrm>
        <a:off x="2207577" y="511059"/>
        <a:ext cx="1934730" cy="746639"/>
      </dsp:txXfrm>
    </dsp:sp>
    <dsp:sp modelId="{10C8FF46-CAF0-49BF-BDFF-2393B926C63E}">
      <dsp:nvSpPr>
        <dsp:cNvPr id="0" name=""/>
        <dsp:cNvSpPr/>
      </dsp:nvSpPr>
      <dsp:spPr>
        <a:xfrm>
          <a:off x="4413170" y="3691"/>
          <a:ext cx="1934730" cy="507368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 dirty="0">
              <a:latin typeface="+mj-lt"/>
            </a:rPr>
            <a:t>Preparación de los datos</a:t>
          </a:r>
          <a:endParaRPr lang="en-US" sz="1400" b="1" kern="1200" dirty="0">
            <a:latin typeface="+mj-lt"/>
          </a:endParaRPr>
        </a:p>
      </dsp:txBody>
      <dsp:txXfrm>
        <a:off x="4413170" y="3691"/>
        <a:ext cx="1934730" cy="507368"/>
      </dsp:txXfrm>
    </dsp:sp>
    <dsp:sp modelId="{30FACBEA-7B16-4A07-BE16-D36F76F285F3}">
      <dsp:nvSpPr>
        <dsp:cNvPr id="0" name=""/>
        <dsp:cNvSpPr/>
      </dsp:nvSpPr>
      <dsp:spPr>
        <a:xfrm>
          <a:off x="4413170" y="511059"/>
          <a:ext cx="1934730" cy="74663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3 – 6</a:t>
          </a:r>
          <a:endParaRPr lang="en-US" sz="1400" kern="1200" dirty="0">
            <a:latin typeface="+mj-lt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22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22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4413170" y="511059"/>
        <a:ext cx="1934730" cy="746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984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Modelado</a:t>
          </a:r>
          <a:endParaRPr lang="en-US" sz="1400" b="1" kern="1200" dirty="0">
            <a:latin typeface="+mj-lt"/>
          </a:endParaRPr>
        </a:p>
      </dsp:txBody>
      <dsp:txXfrm>
        <a:off x="1984" y="20199"/>
        <a:ext cx="1934730" cy="604800"/>
      </dsp:txXfrm>
    </dsp:sp>
    <dsp:sp modelId="{911EED83-D14D-476F-9B21-002ED94EC09A}">
      <dsp:nvSpPr>
        <dsp:cNvPr id="0" name=""/>
        <dsp:cNvSpPr/>
      </dsp:nvSpPr>
      <dsp:spPr>
        <a:xfrm>
          <a:off x="1984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1984" y="624999"/>
        <a:ext cx="1934730" cy="1037610"/>
      </dsp:txXfrm>
    </dsp:sp>
    <dsp:sp modelId="{DA544ADA-6883-4821-B284-E70408F91279}">
      <dsp:nvSpPr>
        <dsp:cNvPr id="0" name=""/>
        <dsp:cNvSpPr/>
      </dsp:nvSpPr>
      <dsp:spPr>
        <a:xfrm>
          <a:off x="2207577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Evaluación</a:t>
          </a:r>
          <a:endParaRPr lang="en-US" sz="1400" b="1" kern="1200" dirty="0">
            <a:latin typeface="+mj-lt"/>
          </a:endParaRPr>
        </a:p>
      </dsp:txBody>
      <dsp:txXfrm>
        <a:off x="2207577" y="20199"/>
        <a:ext cx="1934730" cy="604800"/>
      </dsp:txXfrm>
    </dsp:sp>
    <dsp:sp modelId="{AF08DC3C-2AB2-438E-A240-59BC8F681823}">
      <dsp:nvSpPr>
        <dsp:cNvPr id="0" name=""/>
        <dsp:cNvSpPr/>
      </dsp:nvSpPr>
      <dsp:spPr>
        <a:xfrm>
          <a:off x="2207577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Módulo 7 en adelante</a:t>
          </a:r>
          <a:endParaRPr lang="en-US" sz="1400" kern="1200" dirty="0">
            <a:latin typeface="+mj-lt"/>
          </a:endParaRPr>
        </a:p>
      </dsp:txBody>
      <dsp:txXfrm>
        <a:off x="2207577" y="624999"/>
        <a:ext cx="1934730" cy="1037610"/>
      </dsp:txXfrm>
    </dsp:sp>
    <dsp:sp modelId="{10C8FF46-CAF0-49BF-BDFF-2393B926C63E}">
      <dsp:nvSpPr>
        <dsp:cNvPr id="0" name=""/>
        <dsp:cNvSpPr/>
      </dsp:nvSpPr>
      <dsp:spPr>
        <a:xfrm>
          <a:off x="4413170" y="20199"/>
          <a:ext cx="1934730" cy="6048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kern="1200">
              <a:latin typeface="+mj-lt"/>
            </a:rPr>
            <a:t>Despliegue</a:t>
          </a:r>
          <a:endParaRPr lang="en-US" sz="1400" b="1" kern="1200" dirty="0">
            <a:latin typeface="+mj-lt"/>
          </a:endParaRPr>
        </a:p>
      </dsp:txBody>
      <dsp:txXfrm>
        <a:off x="4413170" y="20199"/>
        <a:ext cx="1934730" cy="604800"/>
      </dsp:txXfrm>
    </dsp:sp>
    <dsp:sp modelId="{30FACBEA-7B16-4A07-BE16-D36F76F285F3}">
      <dsp:nvSpPr>
        <dsp:cNvPr id="0" name=""/>
        <dsp:cNvSpPr/>
      </dsp:nvSpPr>
      <dsp:spPr>
        <a:xfrm>
          <a:off x="4413170" y="624999"/>
          <a:ext cx="1934730" cy="103761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Aplicaciones</a:t>
          </a:r>
          <a:endParaRPr lang="en-US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solidFill>
                <a:srgbClr val="002060"/>
              </a:solidFill>
              <a:latin typeface="+mj-lt"/>
            </a:rPr>
            <a:t>Módulo 5 (</a:t>
          </a:r>
          <a:r>
            <a:rPr lang="es-MX" sz="1400" kern="1200" dirty="0" err="1">
              <a:solidFill>
                <a:srgbClr val="002060"/>
              </a:solidFill>
              <a:latin typeface="+mj-lt"/>
            </a:rPr>
            <a:t>Dashboards</a:t>
          </a:r>
          <a:r>
            <a:rPr lang="es-MX" sz="1400" kern="1200" dirty="0">
              <a:solidFill>
                <a:srgbClr val="002060"/>
              </a:solidFill>
              <a:latin typeface="+mj-lt"/>
            </a:rPr>
            <a:t>)</a:t>
          </a:r>
          <a:endParaRPr lang="en-US" sz="1400" kern="1200" dirty="0">
            <a:solidFill>
              <a:srgbClr val="002060"/>
            </a:solidFill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400" kern="1200" dirty="0">
              <a:latin typeface="+mj-lt"/>
            </a:rPr>
            <a:t>Todos los módulos. </a:t>
          </a:r>
          <a:endParaRPr lang="en-US" sz="1400" kern="1200" dirty="0">
            <a:latin typeface="+mj-lt"/>
          </a:endParaRPr>
        </a:p>
      </dsp:txBody>
      <dsp:txXfrm>
        <a:off x="4413170" y="624999"/>
        <a:ext cx="1934730" cy="10376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74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</a:t>
          </a:r>
          <a:br>
            <a:rPr lang="es-MX" sz="1300" b="1" kern="1200" dirty="0">
              <a:latin typeface="+mj-lt"/>
            </a:rPr>
          </a:br>
          <a:r>
            <a:rPr lang="es-MX" sz="1300" b="1" kern="1200" dirty="0">
              <a:latin typeface="+mj-lt"/>
            </a:rPr>
            <a:t>del Negocio</a:t>
          </a:r>
          <a:endParaRPr lang="en-US" sz="1300" b="1" kern="1200" dirty="0">
            <a:latin typeface="+mj-lt"/>
          </a:endParaRPr>
        </a:p>
      </dsp:txBody>
      <dsp:txXfrm>
        <a:off x="1742" y="26881"/>
        <a:ext cx="1699157" cy="518400"/>
      </dsp:txXfrm>
    </dsp:sp>
    <dsp:sp modelId="{911EED83-D14D-476F-9B21-002ED94EC09A}">
      <dsp:nvSpPr>
        <dsp:cNvPr id="0" name=""/>
        <dsp:cNvSpPr/>
      </dsp:nvSpPr>
      <dsp:spPr>
        <a:xfrm>
          <a:off x="174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ADA-6883-4821-B284-E70408F91279}">
      <dsp:nvSpPr>
        <dsp:cNvPr id="0" name=""/>
        <dsp:cNvSpPr/>
      </dsp:nvSpPr>
      <dsp:spPr>
        <a:xfrm>
          <a:off x="193878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de los datos</a:t>
          </a:r>
          <a:endParaRPr lang="en-US" sz="1300" b="1" kern="1200" dirty="0">
            <a:latin typeface="+mj-lt"/>
          </a:endParaRPr>
        </a:p>
      </dsp:txBody>
      <dsp:txXfrm>
        <a:off x="1938782" y="26881"/>
        <a:ext cx="1699157" cy="518400"/>
      </dsp:txXfrm>
    </dsp:sp>
    <dsp:sp modelId="{AF08DC3C-2AB2-438E-A240-59BC8F681823}">
      <dsp:nvSpPr>
        <dsp:cNvPr id="0" name=""/>
        <dsp:cNvSpPr/>
      </dsp:nvSpPr>
      <dsp:spPr>
        <a:xfrm>
          <a:off x="193878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FF46-CAF0-49BF-BDFF-2393B926C63E}">
      <dsp:nvSpPr>
        <dsp:cNvPr id="0" name=""/>
        <dsp:cNvSpPr/>
      </dsp:nvSpPr>
      <dsp:spPr>
        <a:xfrm>
          <a:off x="3875821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Preparación de los datos</a:t>
          </a:r>
          <a:endParaRPr lang="en-US" sz="1300" b="1" kern="1200" dirty="0">
            <a:latin typeface="+mj-lt"/>
          </a:endParaRPr>
        </a:p>
      </dsp:txBody>
      <dsp:txXfrm>
        <a:off x="3875821" y="26881"/>
        <a:ext cx="1699157" cy="518400"/>
      </dsp:txXfrm>
    </dsp:sp>
    <dsp:sp modelId="{30FACBEA-7B16-4A07-BE16-D36F76F285F3}">
      <dsp:nvSpPr>
        <dsp:cNvPr id="0" name=""/>
        <dsp:cNvSpPr/>
      </dsp:nvSpPr>
      <dsp:spPr>
        <a:xfrm>
          <a:off x="3875821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827" y="26881"/>
          <a:ext cx="1782146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Modelado</a:t>
          </a:r>
          <a:endParaRPr lang="en-US" sz="1300" b="1" kern="1200" dirty="0">
            <a:latin typeface="+mj-lt"/>
          </a:endParaRPr>
        </a:p>
      </dsp:txBody>
      <dsp:txXfrm>
        <a:off x="1827" y="26881"/>
        <a:ext cx="1782146" cy="518400"/>
      </dsp:txXfrm>
    </dsp:sp>
    <dsp:sp modelId="{911EED83-D14D-476F-9B21-002ED94EC09A}">
      <dsp:nvSpPr>
        <dsp:cNvPr id="0" name=""/>
        <dsp:cNvSpPr/>
      </dsp:nvSpPr>
      <dsp:spPr>
        <a:xfrm>
          <a:off x="1827" y="545281"/>
          <a:ext cx="1782146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ADA-6883-4821-B284-E70408F91279}">
      <dsp:nvSpPr>
        <dsp:cNvPr id="0" name=""/>
        <dsp:cNvSpPr/>
      </dsp:nvSpPr>
      <dsp:spPr>
        <a:xfrm>
          <a:off x="2033475" y="26881"/>
          <a:ext cx="1782146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Evaluación</a:t>
          </a:r>
          <a:endParaRPr lang="en-US" sz="1300" b="1" kern="1200" dirty="0">
            <a:latin typeface="+mj-lt"/>
          </a:endParaRPr>
        </a:p>
      </dsp:txBody>
      <dsp:txXfrm>
        <a:off x="2033475" y="26881"/>
        <a:ext cx="1782146" cy="518400"/>
      </dsp:txXfrm>
    </dsp:sp>
    <dsp:sp modelId="{AF08DC3C-2AB2-438E-A240-59BC8F681823}">
      <dsp:nvSpPr>
        <dsp:cNvPr id="0" name=""/>
        <dsp:cNvSpPr/>
      </dsp:nvSpPr>
      <dsp:spPr>
        <a:xfrm>
          <a:off x="2033475" y="545281"/>
          <a:ext cx="1782146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8FF46-CAF0-49BF-BDFF-2393B926C63E}">
      <dsp:nvSpPr>
        <dsp:cNvPr id="0" name=""/>
        <dsp:cNvSpPr/>
      </dsp:nvSpPr>
      <dsp:spPr>
        <a:xfrm>
          <a:off x="4065122" y="26881"/>
          <a:ext cx="1782146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>
              <a:latin typeface="+mj-lt"/>
            </a:rPr>
            <a:t>Despliegue</a:t>
          </a:r>
          <a:endParaRPr lang="en-US" sz="1300" b="1" kern="1200" dirty="0">
            <a:latin typeface="+mj-lt"/>
          </a:endParaRPr>
        </a:p>
      </dsp:txBody>
      <dsp:txXfrm>
        <a:off x="4065122" y="26881"/>
        <a:ext cx="1782146" cy="518400"/>
      </dsp:txXfrm>
    </dsp:sp>
    <dsp:sp modelId="{30FACBEA-7B16-4A07-BE16-D36F76F285F3}">
      <dsp:nvSpPr>
        <dsp:cNvPr id="0" name=""/>
        <dsp:cNvSpPr/>
      </dsp:nvSpPr>
      <dsp:spPr>
        <a:xfrm>
          <a:off x="4065122" y="545281"/>
          <a:ext cx="1782146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C3C35-5D5D-4FCF-B586-DCBBCDD25787}">
      <dsp:nvSpPr>
        <dsp:cNvPr id="0" name=""/>
        <dsp:cNvSpPr/>
      </dsp:nvSpPr>
      <dsp:spPr>
        <a:xfrm>
          <a:off x="174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</a:t>
          </a:r>
          <a:br>
            <a:rPr lang="es-MX" sz="1300" b="1" kern="1200" dirty="0">
              <a:latin typeface="+mj-lt"/>
            </a:rPr>
          </a:br>
          <a:r>
            <a:rPr lang="es-MX" sz="1300" b="1" kern="1200" dirty="0">
              <a:latin typeface="+mj-lt"/>
            </a:rPr>
            <a:t>del Negocio</a:t>
          </a:r>
          <a:endParaRPr lang="en-US" sz="1300" b="1" kern="1200" dirty="0">
            <a:latin typeface="+mj-lt"/>
          </a:endParaRPr>
        </a:p>
      </dsp:txBody>
      <dsp:txXfrm>
        <a:off x="1742" y="26881"/>
        <a:ext cx="1699157" cy="518400"/>
      </dsp:txXfrm>
    </dsp:sp>
    <dsp:sp modelId="{911EED83-D14D-476F-9B21-002ED94EC09A}">
      <dsp:nvSpPr>
        <dsp:cNvPr id="0" name=""/>
        <dsp:cNvSpPr/>
      </dsp:nvSpPr>
      <dsp:spPr>
        <a:xfrm>
          <a:off x="174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Ustedes - Expertos</a:t>
          </a:r>
          <a:endParaRPr lang="en-US" sz="1300" kern="1200" dirty="0">
            <a:latin typeface="+mj-lt"/>
          </a:endParaRPr>
        </a:p>
      </dsp:txBody>
      <dsp:txXfrm>
        <a:off x="1742" y="545281"/>
        <a:ext cx="1699157" cy="790560"/>
      </dsp:txXfrm>
    </dsp:sp>
    <dsp:sp modelId="{DA544ADA-6883-4821-B284-E70408F91279}">
      <dsp:nvSpPr>
        <dsp:cNvPr id="0" name=""/>
        <dsp:cNvSpPr/>
      </dsp:nvSpPr>
      <dsp:spPr>
        <a:xfrm>
          <a:off x="1938782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Entendimiento de los datos</a:t>
          </a:r>
          <a:endParaRPr lang="en-US" sz="1300" b="1" kern="1200" dirty="0">
            <a:latin typeface="+mj-lt"/>
          </a:endParaRPr>
        </a:p>
      </dsp:txBody>
      <dsp:txXfrm>
        <a:off x="1938782" y="26881"/>
        <a:ext cx="1699157" cy="518400"/>
      </dsp:txXfrm>
    </dsp:sp>
    <dsp:sp modelId="{AF08DC3C-2AB2-438E-A240-59BC8F681823}">
      <dsp:nvSpPr>
        <dsp:cNvPr id="0" name=""/>
        <dsp:cNvSpPr/>
      </dsp:nvSpPr>
      <dsp:spPr>
        <a:xfrm>
          <a:off x="1938782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1 - 3</a:t>
          </a:r>
          <a:endParaRPr lang="en-US" sz="1300" kern="1200" dirty="0">
            <a:latin typeface="+mj-lt"/>
          </a:endParaRPr>
        </a:p>
      </dsp:txBody>
      <dsp:txXfrm>
        <a:off x="1938782" y="545281"/>
        <a:ext cx="1699157" cy="790560"/>
      </dsp:txXfrm>
    </dsp:sp>
    <dsp:sp modelId="{10C8FF46-CAF0-49BF-BDFF-2393B926C63E}">
      <dsp:nvSpPr>
        <dsp:cNvPr id="0" name=""/>
        <dsp:cNvSpPr/>
      </dsp:nvSpPr>
      <dsp:spPr>
        <a:xfrm>
          <a:off x="3875821" y="26881"/>
          <a:ext cx="1699157" cy="5184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b="1" kern="1200" dirty="0">
              <a:latin typeface="+mj-lt"/>
            </a:rPr>
            <a:t>Preparación de los datos</a:t>
          </a:r>
          <a:endParaRPr lang="en-US" sz="1300" b="1" kern="1200" dirty="0">
            <a:latin typeface="+mj-lt"/>
          </a:endParaRPr>
        </a:p>
      </dsp:txBody>
      <dsp:txXfrm>
        <a:off x="3875821" y="26881"/>
        <a:ext cx="1699157" cy="518400"/>
      </dsp:txXfrm>
    </dsp:sp>
    <dsp:sp modelId="{30FACBEA-7B16-4A07-BE16-D36F76F285F3}">
      <dsp:nvSpPr>
        <dsp:cNvPr id="0" name=""/>
        <dsp:cNvSpPr/>
      </dsp:nvSpPr>
      <dsp:spPr>
        <a:xfrm>
          <a:off x="3875821" y="545281"/>
          <a:ext cx="1699157" cy="7905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kern="1200" dirty="0">
              <a:latin typeface="+mj-lt"/>
            </a:rPr>
            <a:t>Módulo 3 – 6</a:t>
          </a:r>
          <a:endParaRPr lang="en-US" sz="13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s-MX" sz="1300" b="1" i="0" kern="12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  <a:cs typeface="+mn-cs"/>
            </a:rPr>
            <a:t>Módulo 6 </a:t>
          </a:r>
          <a:endParaRPr lang="en-US" sz="1300" b="1" i="0" kern="1200" dirty="0">
            <a:solidFill>
              <a:schemeClr val="accent2"/>
            </a:solidFill>
            <a:effectLst>
              <a:glow rad="127000">
                <a:schemeClr val="bg1">
                  <a:alpha val="90000"/>
                </a:schemeClr>
              </a:glow>
            </a:effectLst>
            <a:latin typeface="Century Gothic"/>
            <a:ea typeface="Verdana" charset="0"/>
            <a:cs typeface="+mn-cs"/>
          </a:endParaRPr>
        </a:p>
      </dsp:txBody>
      <dsp:txXfrm>
        <a:off x="3875821" y="545281"/>
        <a:ext cx="1699157" cy="79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E08E6-040A-491B-826B-95A78CB19F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923E6-AD44-412C-B938-FBC02CE790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53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581A3-3080-490E-92B7-C7EE6E53ED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70FB4-E673-45C6-86AB-890CEFBB05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https://www.forbes.com.mx/red-forbes-sabes-lo-que-es-un-unicornio-en-la-ciencia-de-datos-quizas-sea-lo-que-tu-empresa-necesita/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2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pasa cuando el problema escala? </a:t>
            </a:r>
          </a:p>
          <a:p>
            <a:r>
              <a:rPr lang="es-MX" dirty="0"/>
              <a:t>Solución: PROGRAMACIÓN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Extraer valor y procesarla, son pases clave para tener éxito en proyectos de analítica de datos</a:t>
            </a:r>
          </a:p>
          <a:p>
            <a:pPr lv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Recalcar la importancia del tratamiento de valores perdidos y de la familiarización </a:t>
            </a:r>
          </a:p>
          <a:p>
            <a:pPr lv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	 y limpieza de datos en general (enfocado a tener una buena calidad de datos en </a:t>
            </a:r>
          </a:p>
          <a:p>
            <a:pPr lvl="0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	 un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final)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0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https://image.shutterstock.com/shutterstock/photos/1825772324/display_1500/stock-vector-man-standing-in-box-and-holding-glowing-lightbulb-concept-of-creative-thinking-creativity-1825772324.jpg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0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82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CASO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8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propondrían?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Otra situación a considerar cuando queremos darle el formato adecuado a nuestros datos es saber tratar con variables categóricas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5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Otra situación a considerar cuando queremos darle el formato adecuado a nuestros datos es saber tratar con variables categóricas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8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Discusión - ¿Han utilizado algunas de estas técnicas? ¿Dónde?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https://www.mentimeter.com/s/c3ecea2d9ffa53ffcd15f11825380efd/7d18523f18e9 – Link para la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Mentimeter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93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Otra situación a considerar cuando queremos darle el formato adecuado a nuestros datos es saber tratar con variables categóricas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Discusión.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1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07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 las </a:t>
            </a:r>
            <a:r>
              <a:rPr lang="en-US" dirty="0" err="1"/>
              <a:t>hice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56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Transformar datos en información e información en nuevas ideas que den pie a mejoras. </a:t>
            </a:r>
          </a:p>
          <a:p>
            <a:endParaRPr lang="es-MX" dirty="0"/>
          </a:p>
          <a:p>
            <a:r>
              <a:rPr lang="es-MX" dirty="0"/>
              <a:t>“TRANSFORMAR DATOS”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0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https://www.ibm.com/docs/es/spss-modeler/SaaS?topic=dm-crisp-help-overview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https://www.ibm.com/docs/es/spss-modeler/SaaS?topic=dm-crisp-help-overview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https://www.ibm.com/docs/es/spss-modeler/SaaS?topic=dm-crisp-help-overview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5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5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 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6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observan?</a:t>
            </a:r>
          </a:p>
          <a:p>
            <a:r>
              <a:rPr lang="es-MX" dirty="0"/>
              <a:t>¿Qué harían?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70FB4-E673-45C6-86AB-890CEFBB0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9FC8CFF-B2F6-41EC-BF44-8C145CE580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D8182F6-9C3D-4991-BD2A-27B5641AB034}"/>
              </a:ext>
            </a:extLst>
          </p:cNvPr>
          <p:cNvSpPr/>
          <p:nvPr userDrawn="1"/>
        </p:nvSpPr>
        <p:spPr>
          <a:xfrm>
            <a:off x="0" y="-1"/>
            <a:ext cx="12174555" cy="685800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FE39CF9-5704-462E-8A4E-78125A061EA3}"/>
              </a:ext>
            </a:extLst>
          </p:cNvPr>
          <p:cNvSpPr/>
          <p:nvPr userDrawn="1"/>
        </p:nvSpPr>
        <p:spPr>
          <a:xfrm>
            <a:off x="914408" y="5443298"/>
            <a:ext cx="11260147" cy="120178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803676-E9A9-4C3D-98E3-619651175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852" y="5571744"/>
            <a:ext cx="10918772" cy="598227"/>
          </a:xfrm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A9C484F-842F-42CA-A817-93FD4B5B9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53" y="6320646"/>
            <a:ext cx="10918771" cy="3320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5845A05-C0F7-4A67-AAA2-7BAD872C5C3F}"/>
              </a:ext>
            </a:extLst>
          </p:cNvPr>
          <p:cNvCxnSpPr>
            <a:cxnSpLocks/>
          </p:cNvCxnSpPr>
          <p:nvPr userDrawn="1"/>
        </p:nvCxnSpPr>
        <p:spPr>
          <a:xfrm>
            <a:off x="893981" y="5383209"/>
            <a:ext cx="0" cy="1321967"/>
          </a:xfrm>
          <a:prstGeom prst="line">
            <a:avLst/>
          </a:prstGeom>
          <a:ln w="25400">
            <a:solidFill>
              <a:srgbClr val="FC815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19">
            <a:extLst>
              <a:ext uri="{FF2B5EF4-FFF2-40B4-BE49-F238E27FC236}">
                <a16:creationId xmlns:a16="http://schemas.microsoft.com/office/drawing/2014/main" id="{70BDBFDC-8A45-473F-A523-8E4B757B9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095" y="261750"/>
            <a:ext cx="4608434" cy="8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6717569" y="2158958"/>
            <a:ext cx="671017" cy="418676"/>
          </a:xfrm>
          <a:prstGeom prst="triangle">
            <a:avLst/>
          </a:prstGeom>
          <a:solidFill>
            <a:srgbClr val="002060"/>
          </a:solidFill>
          <a:ln>
            <a:noFill/>
          </a:ln>
          <a:effectLst>
            <a:outerShdw blurRad="241300" dist="38100" sx="106000" sy="106000" algn="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3" y="0"/>
            <a:ext cx="686409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 userDrawn="1"/>
        </p:nvSpPr>
        <p:spPr>
          <a:xfrm>
            <a:off x="4323" y="0"/>
            <a:ext cx="6864097" cy="6858000"/>
          </a:xfrm>
          <a:prstGeom prst="rect">
            <a:avLst/>
          </a:prstGeom>
          <a:solidFill>
            <a:srgbClr val="0F17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7697208" y="1255776"/>
            <a:ext cx="3882357" cy="213040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s-ES_tradnl" dirty="0"/>
            </a:lvl1pPr>
          </a:lstStyle>
          <a:p>
            <a:pPr lvl="0"/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16" name="Marcador de texto 2"/>
          <p:cNvSpPr>
            <a:spLocks noGrp="1"/>
          </p:cNvSpPr>
          <p:nvPr>
            <p:ph type="body" idx="1"/>
          </p:nvPr>
        </p:nvSpPr>
        <p:spPr>
          <a:xfrm>
            <a:off x="7684508" y="3572257"/>
            <a:ext cx="3882357" cy="29706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528143" y="5768727"/>
            <a:ext cx="3331923" cy="743712"/>
            <a:chOff x="9066821" y="463084"/>
            <a:chExt cx="3331923" cy="743712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066821" y="463084"/>
              <a:ext cx="3331923" cy="743712"/>
            </a:xfrm>
            <a:prstGeom prst="rect">
              <a:avLst/>
            </a:prstGeom>
            <a:solidFill>
              <a:schemeClr val="bg1">
                <a:lumMod val="6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4210" y="568182"/>
              <a:ext cx="2861475" cy="502369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89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6315964" y="1255776"/>
            <a:ext cx="5035295" cy="2130401"/>
          </a:xfrm>
        </p:spPr>
        <p:txBody>
          <a:bodyPr anchor="ctr">
            <a:noAutofit/>
          </a:bodyPr>
          <a:lstStyle>
            <a:lvl1pPr algn="l">
              <a:lnSpc>
                <a:spcPts val="3200"/>
              </a:lnSpc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idx="1"/>
          </p:nvPr>
        </p:nvSpPr>
        <p:spPr>
          <a:xfrm>
            <a:off x="6303264" y="3998975"/>
            <a:ext cx="5035295" cy="254395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850" y="250903"/>
            <a:ext cx="2853529" cy="500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2544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5205761" y="2158958"/>
            <a:ext cx="671017" cy="418676"/>
          </a:xfrm>
          <a:prstGeom prst="triangle">
            <a:avLst/>
          </a:prstGeom>
          <a:solidFill>
            <a:srgbClr val="33A6E7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143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5964" y="1255776"/>
            <a:ext cx="5035295" cy="2130401"/>
          </a:xfrm>
        </p:spPr>
        <p:txBody>
          <a:bodyPr anchor="ctr">
            <a:noAutofit/>
          </a:bodyPr>
          <a:lstStyle>
            <a:lvl1pPr algn="l">
              <a:lnSpc>
                <a:spcPts val="3200"/>
              </a:lnSpc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3264" y="3998975"/>
            <a:ext cx="5035295" cy="254395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" y="0"/>
            <a:ext cx="5425440" cy="6858000"/>
          </a:xfrm>
          <a:prstGeom prst="rect">
            <a:avLst/>
          </a:prstGeom>
          <a:gradFill flip="none" rotWithShape="1">
            <a:gsLst>
              <a:gs pos="47800">
                <a:srgbClr val="1A1826"/>
              </a:gs>
              <a:gs pos="0">
                <a:srgbClr val="08080E"/>
              </a:gs>
              <a:gs pos="100000">
                <a:srgbClr val="05070B"/>
              </a:gs>
            </a:gsLst>
            <a:lin ang="0" scaled="1"/>
            <a:tileRect/>
          </a:gradFill>
          <a:ln>
            <a:noFill/>
          </a:ln>
          <a:effectLst>
            <a:outerShdw blurRad="190500" dist="38100" sx="101000" sy="101000" algn="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850" y="250903"/>
            <a:ext cx="2853529" cy="500605"/>
          </a:xfrm>
          <a:prstGeom prst="rect">
            <a:avLst/>
          </a:prstGeom>
        </p:spPr>
      </p:pic>
      <p:sp>
        <p:nvSpPr>
          <p:cNvPr id="7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5205761" y="2158958"/>
            <a:ext cx="671017" cy="418676"/>
          </a:xfrm>
          <a:prstGeom prst="triangle">
            <a:avLst/>
          </a:prstGeom>
          <a:solidFill>
            <a:srgbClr val="33A6E7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2397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700818" y="5331594"/>
            <a:ext cx="10747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Gracias | Programas</a:t>
            </a:r>
            <a:r>
              <a:rPr lang="es-MX" sz="5000" b="1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LIVE</a:t>
            </a:r>
            <a:endParaRPr lang="es-MX" sz="50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530" y="-85652"/>
            <a:ext cx="12192000" cy="447803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2530" y="-85650"/>
            <a:ext cx="12202009" cy="4494364"/>
          </a:xfrm>
          <a:prstGeom prst="rect">
            <a:avLst/>
          </a:prstGeom>
          <a:gradFill flip="none" rotWithShape="1">
            <a:gsLst>
              <a:gs pos="47800">
                <a:srgbClr val="1A1826">
                  <a:alpha val="80000"/>
                </a:srgbClr>
              </a:gs>
              <a:gs pos="0">
                <a:srgbClr val="08080E">
                  <a:alpha val="80000"/>
                </a:srgbClr>
              </a:gs>
              <a:gs pos="100000">
                <a:srgbClr val="05070B">
                  <a:alpha val="8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190500" dist="38100" sx="101000" sy="101000" algn="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MX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165" y="1835696"/>
            <a:ext cx="3808623" cy="6686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 userDrawn="1"/>
        </p:nvSpPr>
        <p:spPr>
          <a:xfrm>
            <a:off x="4184164" y="2658967"/>
            <a:ext cx="3808623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Tecnológico de Monterrey | 2021 </a:t>
            </a:r>
          </a:p>
          <a:p>
            <a:pPr algn="ctr"/>
            <a:endParaRPr lang="es-MX" sz="1200" dirty="0">
              <a:solidFill>
                <a:schemeClr val="bg1"/>
              </a:solidFill>
              <a:effectLst>
                <a:glow rad="101600">
                  <a:srgbClr val="00101F">
                    <a:alpha val="60000"/>
                  </a:srgbClr>
                </a:glow>
                <a:outerShdw blurRad="190500" dist="50800" dir="5400000" algn="ctr" rotWithShape="0">
                  <a:srgbClr val="08080E"/>
                </a:outerShdw>
              </a:effectLst>
            </a:endParaRPr>
          </a:p>
          <a:p>
            <a:pPr algn="ctr"/>
            <a:r>
              <a:rPr lang="es-MX" sz="120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Prohibida la reproducción total o parcial de esta obra sin expresa autorización del Tecnológico de Monterrey</a:t>
            </a:r>
            <a:r>
              <a:rPr lang="es-MX" sz="1200" baseline="0" dirty="0">
                <a:solidFill>
                  <a:schemeClr val="bg1"/>
                </a:solidFill>
                <a:effectLst>
                  <a:glow rad="101600">
                    <a:srgbClr val="00101F">
                      <a:alpha val="60000"/>
                    </a:srgbClr>
                  </a:glow>
                  <a:outerShdw blurRad="190500" dist="50800" dir="5400000" algn="ctr" rotWithShape="0">
                    <a:srgbClr val="08080E"/>
                  </a:outerShdw>
                </a:effectLst>
              </a:rPr>
              <a:t> </a:t>
            </a:r>
          </a:p>
        </p:txBody>
      </p:sp>
      <p:pic>
        <p:nvPicPr>
          <p:cNvPr id="8" name="Picture 6" descr="Picture 3">
            <a:extLst>
              <a:ext uri="{FF2B5EF4-FFF2-40B4-BE49-F238E27FC236}">
                <a16:creationId xmlns:a16="http://schemas.microsoft.com/office/drawing/2014/main" id="{8CA245FB-8746-4FD6-A8C7-54F583C19E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760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788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0" name="Marcador de contenido 3"/>
          <p:cNvSpPr>
            <a:spLocks noGrp="1"/>
          </p:cNvSpPr>
          <p:nvPr>
            <p:ph sz="half" idx="2"/>
          </p:nvPr>
        </p:nvSpPr>
        <p:spPr>
          <a:xfrm>
            <a:off x="6047232" y="1368735"/>
            <a:ext cx="5557088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1pPr>
            <a:lvl2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2pPr>
            <a:lvl3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3pPr>
            <a:lvl4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4pPr>
            <a:lvl5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37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0" name="Marcador de contenido 3"/>
          <p:cNvSpPr>
            <a:spLocks noGrp="1"/>
          </p:cNvSpPr>
          <p:nvPr>
            <p:ph sz="half" idx="2"/>
          </p:nvPr>
        </p:nvSpPr>
        <p:spPr>
          <a:xfrm>
            <a:off x="5059680" y="1368735"/>
            <a:ext cx="6544640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dirty="0">
                <a:cs typeface="Verdana" charset="0"/>
              </a:defRPr>
            </a:lvl1pPr>
            <a:lvl2pPr>
              <a:defRPr lang="es-ES_tradnl" dirty="0">
                <a:cs typeface="Verdana" charset="0"/>
              </a:defRPr>
            </a:lvl2pPr>
            <a:lvl3pPr>
              <a:defRPr lang="es-ES_tradnl" dirty="0">
                <a:cs typeface="Verdana" charset="0"/>
              </a:defRPr>
            </a:lvl3pPr>
            <a:lvl4pPr>
              <a:defRPr lang="es-ES_tradnl" dirty="0">
                <a:cs typeface="Verdana" charset="0"/>
              </a:defRPr>
            </a:lvl4pPr>
            <a:lvl5pPr>
              <a:defRPr lang="es-ES_tradnl" dirty="0"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79863" y="1593394"/>
            <a:ext cx="11039708" cy="51090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00" dirty="0">
                <a:ea typeface="Verdana" charset="0"/>
                <a:cs typeface="Verdana" charset="0"/>
              </a:defRPr>
            </a:lvl1pPr>
            <a:lvl2pPr>
              <a:defRPr lang="en-US" sz="2200" dirty="0">
                <a:ea typeface="Verdana" charset="0"/>
                <a:cs typeface="Verdana" charset="0"/>
              </a:defRPr>
            </a:lvl2pPr>
            <a:lvl3pPr>
              <a:defRPr lang="en-US" sz="2200" dirty="0">
                <a:ea typeface="Verdana" charset="0"/>
                <a:cs typeface="Verdana" charset="0"/>
              </a:defRPr>
            </a:lvl3pPr>
            <a:lvl4pPr>
              <a:defRPr lang="en-US" sz="2200" dirty="0">
                <a:ea typeface="Verdana" charset="0"/>
                <a:cs typeface="Verdana" charset="0"/>
              </a:defRPr>
            </a:lvl4pPr>
            <a:lvl5pPr>
              <a:defRPr lang="en-US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Edit Master text styles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Second level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Third level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Fourth level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242816" y="325169"/>
            <a:ext cx="7584019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2060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22" y="379183"/>
            <a:ext cx="3138882" cy="5506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42816" y="325169"/>
            <a:ext cx="7584019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2060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22" y="379183"/>
            <a:ext cx="3138882" cy="550665"/>
          </a:xfrm>
          <a:prstGeom prst="rect">
            <a:avLst/>
          </a:prstGeom>
        </p:spPr>
      </p:pic>
      <p:sp>
        <p:nvSpPr>
          <p:cNvPr id="9" name="Marcador de contenido 3"/>
          <p:cNvSpPr>
            <a:spLocks noGrp="1"/>
          </p:cNvSpPr>
          <p:nvPr>
            <p:ph sz="half" idx="2"/>
          </p:nvPr>
        </p:nvSpPr>
        <p:spPr>
          <a:xfrm>
            <a:off x="6047232" y="1368735"/>
            <a:ext cx="5557088" cy="52651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9685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46"/>
            <a:ext cx="12192000" cy="114005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40259" y="1608058"/>
            <a:ext cx="5181600" cy="47864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sz="half" idx="13"/>
          </p:nvPr>
        </p:nvSpPr>
        <p:spPr>
          <a:xfrm>
            <a:off x="6276595" y="1608058"/>
            <a:ext cx="5181600" cy="47864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200" dirty="0">
                <a:ea typeface="Verdana" charset="0"/>
                <a:cs typeface="Verdana" charset="0"/>
              </a:defRPr>
            </a:lvl1pPr>
            <a:lvl2pPr>
              <a:defRPr lang="es-ES_tradnl" sz="2200" dirty="0">
                <a:ea typeface="Verdana" charset="0"/>
                <a:cs typeface="Verdana" charset="0"/>
              </a:defRPr>
            </a:lvl2pPr>
            <a:lvl3pPr>
              <a:defRPr lang="es-ES_tradnl" sz="2200" dirty="0">
                <a:ea typeface="Verdana" charset="0"/>
                <a:cs typeface="Verdana" charset="0"/>
              </a:defRPr>
            </a:lvl3pPr>
            <a:lvl4pPr>
              <a:defRPr lang="es-ES_tradnl" sz="2200" dirty="0">
                <a:ea typeface="Verdana" charset="0"/>
                <a:cs typeface="Verdana" charset="0"/>
              </a:defRPr>
            </a:lvl4pPr>
            <a:lvl5pPr>
              <a:defRPr lang="es-ES_tradnl" sz="2200" dirty="0">
                <a:ea typeface="Verdana" charset="0"/>
                <a:cs typeface="Verdana" charset="0"/>
              </a:defRPr>
            </a:lvl5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071151" cy="65869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851150" cy="6858000"/>
          </a:xfrm>
          <a:prstGeom prst="rect">
            <a:avLst/>
          </a:prstGeom>
          <a:effectLst>
            <a:outerShdw blurRad="292100" dist="38100" dir="2700000" algn="tl" rotWithShape="0">
              <a:prstClr val="black">
                <a:alpha val="71000"/>
              </a:prstClr>
            </a:outerShdw>
          </a:effectLst>
        </p:spPr>
      </p:pic>
      <p:sp>
        <p:nvSpPr>
          <p:cNvPr id="14" name="Triángulo isósceles 12">
            <a:extLst>
              <a:ext uri="{FF2B5EF4-FFF2-40B4-BE49-F238E27FC236}">
                <a16:creationId xmlns:a16="http://schemas.microsoft.com/office/drawing/2014/main" id="{4AF34CE0-36F0-4609-8925-69998C13CD83}"/>
              </a:ext>
            </a:extLst>
          </p:cNvPr>
          <p:cNvSpPr/>
          <p:nvPr userDrawn="1"/>
        </p:nvSpPr>
        <p:spPr>
          <a:xfrm rot="16200000" flipV="1">
            <a:off x="6717569" y="2158958"/>
            <a:ext cx="671017" cy="418676"/>
          </a:xfrm>
          <a:prstGeom prst="triangle">
            <a:avLst/>
          </a:prstGeom>
          <a:solidFill>
            <a:srgbClr val="7B6B7F"/>
          </a:solidFill>
          <a:ln>
            <a:noFill/>
          </a:ln>
          <a:effectLst>
            <a:outerShdw blurRad="482600" dist="38100" sx="106000" sy="10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Rectangle 14"/>
          <p:cNvSpPr/>
          <p:nvPr userDrawn="1"/>
        </p:nvSpPr>
        <p:spPr>
          <a:xfrm>
            <a:off x="-7869" y="0"/>
            <a:ext cx="6864097" cy="6858000"/>
          </a:xfrm>
          <a:prstGeom prst="rect">
            <a:avLst/>
          </a:prstGeom>
          <a:solidFill>
            <a:srgbClr val="0F17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697208" y="1255776"/>
            <a:ext cx="3882357" cy="213040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s-ES_tradnl" dirty="0"/>
            </a:lvl1pPr>
          </a:lstStyle>
          <a:p>
            <a:pPr lvl="0"/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idx="1"/>
          </p:nvPr>
        </p:nvSpPr>
        <p:spPr>
          <a:xfrm>
            <a:off x="7684508" y="3572257"/>
            <a:ext cx="3882357" cy="29706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  <a:cs typeface="Verdana" charset="0"/>
              </a:defRPr>
            </a:lvl1pPr>
          </a:lstStyle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729" y="6061478"/>
            <a:ext cx="2861475" cy="50236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lnSpc>
                <a:spcPts val="2400"/>
              </a:lnSpc>
              <a:spcBef>
                <a:spcPts val="15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Haga clic para modificar los estilos de texto del patrón</a:t>
            </a:r>
          </a:p>
          <a:p>
            <a:pPr lvl="1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Segundo nivel</a:t>
            </a:r>
          </a:p>
          <a:p>
            <a:pPr marL="1200150" lvl="2" indent="-285750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Tercer nivel</a:t>
            </a:r>
          </a:p>
          <a:p>
            <a:pPr lvl="3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Cuarto nivel</a:t>
            </a:r>
          </a:p>
          <a:p>
            <a:pPr lvl="4">
              <a:lnSpc>
                <a:spcPts val="24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</a:pPr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637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7" r:id="rId3"/>
    <p:sldLayoutId id="2147483705" r:id="rId4"/>
    <p:sldLayoutId id="2147483698" r:id="rId5"/>
    <p:sldLayoutId id="2147483703" r:id="rId6"/>
    <p:sldLayoutId id="2147483706" r:id="rId7"/>
    <p:sldLayoutId id="2147483700" r:id="rId8"/>
    <p:sldLayoutId id="2147483699" r:id="rId9"/>
    <p:sldLayoutId id="2147483708" r:id="rId10"/>
    <p:sldLayoutId id="2147483714" r:id="rId11"/>
    <p:sldLayoutId id="2147483709" r:id="rId12"/>
    <p:sldLayoutId id="2147483712" r:id="rId13"/>
  </p:sldLayoutIdLst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rgbClr val="00206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lang="es-ES_tradnl" sz="2200" kern="1200" dirty="0">
          <a:solidFill>
            <a:schemeClr val="tx1"/>
          </a:solidFill>
          <a:latin typeface="Century Gothic" panose="020B0502020202020204" pitchFamily="34" charset="0"/>
          <a:ea typeface="Verdana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microsoft.com/office/2007/relationships/hdphoto" Target="../media/hdphoto1.wdp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microsoft.com/office/2007/relationships/hdphoto" Target="../media/hdphoto1.wdp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microsoft.com/office/2007/relationships/hdphoto" Target="../media/hdphoto1.wdp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microsoft.com/office/2007/relationships/hdphoto" Target="../media/hdphoto1.wdp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18" Type="http://schemas.microsoft.com/office/2007/relationships/hdphoto" Target="../media/hdphoto1.wdp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1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6.xml"/><Relationship Id="rId7" Type="http://schemas.openxmlformats.org/officeDocument/2006/relationships/image" Target="../media/image1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7.xml"/><Relationship Id="rId7" Type="http://schemas.openxmlformats.org/officeDocument/2006/relationships/image" Target="../media/image1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9.xml"/><Relationship Id="rId7" Type="http://schemas.openxmlformats.org/officeDocument/2006/relationships/image" Target="../media/image1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0.xml"/><Relationship Id="rId7" Type="http://schemas.openxmlformats.org/officeDocument/2006/relationships/image" Target="../media/image1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1.xml"/><Relationship Id="rId7" Type="http://schemas.openxmlformats.org/officeDocument/2006/relationships/image" Target="../media/image1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6712A-F9E3-4713-A0FA-5EBE2C7AA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3200" dirty="0"/>
              <a:t>Ingeniería de Características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DDE851-1AE7-4F0F-8B6D-B80D5A5B3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53" y="6219048"/>
            <a:ext cx="10918771" cy="332027"/>
          </a:xfrm>
        </p:spPr>
        <p:txBody>
          <a:bodyPr/>
          <a:lstStyle/>
          <a:p>
            <a:r>
              <a:rPr lang="es-MX" dirty="0">
                <a:latin typeface="Century Gothic"/>
                <a:ea typeface="Verdana"/>
                <a:cs typeface="Verdana"/>
              </a:rPr>
              <a:t>Programas LIVE                                                                        SS1 | Aprender</a:t>
            </a:r>
          </a:p>
        </p:txBody>
      </p: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FE355C19-DF09-42CB-B82D-A1541E915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755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419" dirty="0"/>
              <a:t>Introducción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797346" y="3333567"/>
            <a:ext cx="3895057" cy="3134151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/>
          <a:p>
            <a:pPr marL="0" indent="0" algn="r">
              <a:lnSpc>
                <a:spcPct val="100000"/>
              </a:lnSpc>
              <a:buSzPts val="3000"/>
              <a:buNone/>
            </a:pPr>
            <a:r>
              <a:rPr lang="en-US" b="1" i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“The goal is to turn data into information, and information into insight.” </a:t>
            </a:r>
          </a:p>
          <a:p>
            <a:pPr marL="0" indent="0" algn="r">
              <a:lnSpc>
                <a:spcPct val="100000"/>
              </a:lnSpc>
              <a:buSzPts val="3000"/>
              <a:buNone/>
            </a:pPr>
            <a:r>
              <a:rPr lang="en-US" sz="1800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- Carly Fiorina</a:t>
            </a:r>
          </a:p>
          <a:p>
            <a:pPr marL="0" indent="0" algn="r">
              <a:lnSpc>
                <a:spcPct val="100000"/>
              </a:lnSpc>
              <a:buSzPts val="3000"/>
              <a:buNone/>
            </a:pPr>
            <a:endParaRPr lang="en-US" b="1" i="1" dirty="0">
              <a:solidFill>
                <a:schemeClr val="tx1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  <a:p>
            <a:pPr marL="0" indent="0" algn="r">
              <a:lnSpc>
                <a:spcPct val="100000"/>
              </a:lnSpc>
              <a:buSzPts val="3000"/>
              <a:buNone/>
            </a:pPr>
            <a:r>
              <a:rPr lang="en-US" b="1" i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“Let the dataset change your mindset.” </a:t>
            </a:r>
          </a:p>
          <a:p>
            <a:pPr marL="0" indent="0" algn="r">
              <a:lnSpc>
                <a:spcPct val="100000"/>
              </a:lnSpc>
              <a:buSzPts val="3000"/>
              <a:buNone/>
            </a:pPr>
            <a:r>
              <a:rPr lang="en-US" sz="1800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- Hans </a:t>
            </a:r>
            <a:r>
              <a:rPr lang="en-US" sz="1800" dirty="0" err="1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Rosling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F6B82024-54A7-344F-AC44-B30DE8422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0639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9246" y="2146563"/>
            <a:ext cx="9751043" cy="4094079"/>
            <a:chOff x="710313" y="2160812"/>
            <a:chExt cx="9751043" cy="4094079"/>
          </a:xfrm>
        </p:grpSpPr>
        <p:sp>
          <p:nvSpPr>
            <p:cNvPr id="27" name="Rectangle 26"/>
            <p:cNvSpPr/>
            <p:nvPr/>
          </p:nvSpPr>
          <p:spPr>
            <a:xfrm>
              <a:off x="1144265" y="2187544"/>
              <a:ext cx="9317091" cy="863007"/>
            </a:xfrm>
            <a:prstGeom prst="rect">
              <a:avLst/>
            </a:prstGeom>
            <a:solidFill>
              <a:srgbClr val="091223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10313" y="2160812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1144265" y="3265005"/>
              <a:ext cx="9317091" cy="863007"/>
            </a:xfrm>
            <a:prstGeom prst="rect">
              <a:avLst/>
            </a:prstGeom>
            <a:solidFill>
              <a:srgbClr val="1C3D61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10313" y="3238861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144265" y="4346257"/>
              <a:ext cx="9317091" cy="863007"/>
            </a:xfrm>
            <a:prstGeom prst="rect">
              <a:avLst/>
            </a:prstGeom>
            <a:solidFill>
              <a:srgbClr val="149491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10313" y="4307758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1144265" y="5378549"/>
              <a:ext cx="9317091" cy="862093"/>
            </a:xfrm>
            <a:prstGeom prst="rect">
              <a:avLst/>
            </a:prstGeom>
            <a:solidFill>
              <a:srgbClr val="47333C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10313" y="5364298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Panorámica de la sesión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88179" y="2248184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/>
          <a:p>
            <a:pPr lvl="0" algn="l" defTabSz="889000"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s-ES" sz="2000" b="1" kern="1200" dirty="0">
                <a:latin typeface="Century Gothic" panose="020B0502020202020204" pitchFamily="34" charset="0"/>
              </a:rPr>
              <a:t>Tema 1: Familiarización y Limpieza de Datos</a:t>
            </a:r>
            <a:endParaRPr lang="en-US" sz="2000" b="1" kern="12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8179" y="3325645"/>
            <a:ext cx="8769828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/>
              <a:t>Tema</a:t>
            </a:r>
            <a:r>
              <a:rPr lang="en-US" dirty="0"/>
              <a:t> 2: </a:t>
            </a:r>
            <a:r>
              <a:rPr lang="en-US" dirty="0" err="1"/>
              <a:t>Tratamiento</a:t>
            </a:r>
            <a:r>
              <a:rPr lang="en-US" dirty="0"/>
              <a:t> de Variables e </a:t>
            </a:r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88179" y="4406897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/>
              <a:t>Tema</a:t>
            </a:r>
            <a:r>
              <a:rPr lang="en-US" dirty="0"/>
              <a:t> 3: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Dimensionalidad</a:t>
            </a:r>
            <a:r>
              <a:rPr lang="en-US" dirty="0"/>
              <a:t> (</a:t>
            </a:r>
            <a:r>
              <a:rPr lang="en-US" dirty="0" err="1"/>
              <a:t>Introducción</a:t>
            </a:r>
            <a:r>
              <a:rPr lang="en-US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8179" y="5439109"/>
            <a:ext cx="8480181" cy="712474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/>
              <a:t>Cierre</a:t>
            </a:r>
            <a:r>
              <a:rPr lang="en-US" dirty="0"/>
              <a:t> de </a:t>
            </a:r>
            <a:r>
              <a:rPr lang="en-US" dirty="0" err="1"/>
              <a:t>sesión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45864" y="1343941"/>
            <a:ext cx="2035735" cy="516155"/>
            <a:chOff x="238991" y="1390514"/>
            <a:chExt cx="2980520" cy="755703"/>
          </a:xfrm>
        </p:grpSpPr>
        <p:grpSp>
          <p:nvGrpSpPr>
            <p:cNvPr id="46" name="Group 45"/>
            <p:cNvGrpSpPr/>
            <p:nvPr/>
          </p:nvGrpSpPr>
          <p:grpSpPr>
            <a:xfrm>
              <a:off x="238991" y="1390514"/>
              <a:ext cx="755703" cy="755703"/>
              <a:chOff x="4514381" y="5355965"/>
              <a:chExt cx="1217066" cy="12170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14381" y="5355965"/>
                <a:ext cx="1217066" cy="1217066"/>
              </a:xfrm>
              <a:prstGeom prst="ellipse">
                <a:avLst/>
              </a:prstGeom>
              <a:gradFill flip="none" rotWithShape="1">
                <a:gsLst>
                  <a:gs pos="0">
                    <a:srgbClr val="03819F">
                      <a:shade val="30000"/>
                      <a:satMod val="115000"/>
                    </a:srgbClr>
                  </a:gs>
                  <a:gs pos="50000">
                    <a:srgbClr val="03819F">
                      <a:shade val="67500"/>
                      <a:satMod val="115000"/>
                    </a:srgbClr>
                  </a:gs>
                  <a:gs pos="100000">
                    <a:srgbClr val="03819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20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665715" y="5508436"/>
                <a:ext cx="914399" cy="9143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" sx="102000" sy="102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6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</a:rPr>
                  <a:t>1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10045" y="1445200"/>
              <a:ext cx="2009466" cy="63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b="1" dirty="0"/>
                <a:t>Sesión Síncrona 1</a:t>
              </a:r>
            </a:p>
            <a:p>
              <a:r>
                <a:rPr lang="es-MX" sz="1100" dirty="0">
                  <a:solidFill>
                    <a:srgbClr val="03819F"/>
                  </a:solidFill>
                </a:rPr>
                <a:t>Aprender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49086" y="1323511"/>
            <a:ext cx="2193814" cy="55701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sys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100"/>
          </a:p>
        </p:txBody>
      </p:sp>
      <p:pic>
        <p:nvPicPr>
          <p:cNvPr id="29" name="Picture 28" descr="Picture 3">
            <a:extLst>
              <a:ext uri="{FF2B5EF4-FFF2-40B4-BE49-F238E27FC236}">
                <a16:creationId xmlns:a16="http://schemas.microsoft.com/office/drawing/2014/main" id="{373E4105-4477-0149-B909-346EAC88F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54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9246" y="2146563"/>
            <a:ext cx="9751043" cy="4094079"/>
            <a:chOff x="710313" y="2160812"/>
            <a:chExt cx="9751043" cy="4094079"/>
          </a:xfrm>
        </p:grpSpPr>
        <p:sp>
          <p:nvSpPr>
            <p:cNvPr id="27" name="Rectangle 26"/>
            <p:cNvSpPr/>
            <p:nvPr/>
          </p:nvSpPr>
          <p:spPr>
            <a:xfrm>
              <a:off x="1144265" y="2187544"/>
              <a:ext cx="9317091" cy="863007"/>
            </a:xfrm>
            <a:prstGeom prst="rect">
              <a:avLst/>
            </a:prstGeom>
            <a:solidFill>
              <a:srgbClr val="091223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10313" y="2160812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1144265" y="3265005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10313" y="3238861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144265" y="4346257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10313" y="4307758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1144265" y="5378549"/>
              <a:ext cx="9317091" cy="8620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10313" y="5364298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Panorámica de la sesión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88179" y="2248184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/>
          <a:p>
            <a:pPr lvl="0" algn="l" defTabSz="889000"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s-ES" sz="2000" b="1" kern="1200" dirty="0">
                <a:latin typeface="Century Gothic" panose="020B0502020202020204" pitchFamily="34" charset="0"/>
              </a:rPr>
              <a:t>Tema 1: Familiarización y Limpieza de Datos</a:t>
            </a:r>
            <a:endParaRPr lang="en-US" sz="2000" b="1" kern="12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8179" y="3325645"/>
            <a:ext cx="8769828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Tratamiento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Variables 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Ingeniería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Características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8179" y="4406897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3: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Reducción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Dimensionalidad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8179" y="5439109"/>
            <a:ext cx="8480181" cy="712474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Cierre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sesión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5864" y="1343941"/>
            <a:ext cx="2035735" cy="516155"/>
            <a:chOff x="238991" y="1390514"/>
            <a:chExt cx="2980520" cy="755703"/>
          </a:xfrm>
        </p:grpSpPr>
        <p:grpSp>
          <p:nvGrpSpPr>
            <p:cNvPr id="46" name="Group 45"/>
            <p:cNvGrpSpPr/>
            <p:nvPr/>
          </p:nvGrpSpPr>
          <p:grpSpPr>
            <a:xfrm>
              <a:off x="238991" y="1390514"/>
              <a:ext cx="755703" cy="755703"/>
              <a:chOff x="4514381" y="5355965"/>
              <a:chExt cx="1217066" cy="12170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14381" y="5355965"/>
                <a:ext cx="1217066" cy="1217066"/>
              </a:xfrm>
              <a:prstGeom prst="ellipse">
                <a:avLst/>
              </a:prstGeom>
              <a:gradFill flip="none" rotWithShape="1">
                <a:gsLst>
                  <a:gs pos="0">
                    <a:srgbClr val="03819F">
                      <a:shade val="30000"/>
                      <a:satMod val="115000"/>
                    </a:srgbClr>
                  </a:gs>
                  <a:gs pos="50000">
                    <a:srgbClr val="03819F">
                      <a:shade val="67500"/>
                      <a:satMod val="115000"/>
                    </a:srgbClr>
                  </a:gs>
                  <a:gs pos="100000">
                    <a:srgbClr val="03819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20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665715" y="5508436"/>
                <a:ext cx="914399" cy="9143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" sx="102000" sy="102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6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</a:rPr>
                  <a:t>1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10045" y="1445200"/>
              <a:ext cx="2009466" cy="63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b="1" dirty="0"/>
                <a:t>Sesión Síncrona 1</a:t>
              </a:r>
            </a:p>
            <a:p>
              <a:r>
                <a:rPr lang="es-MX" sz="1100" dirty="0">
                  <a:solidFill>
                    <a:srgbClr val="03819F"/>
                  </a:solidFill>
                </a:rPr>
                <a:t>Aprender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49086" y="1323511"/>
            <a:ext cx="2193814" cy="55701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sys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100"/>
          </a:p>
        </p:txBody>
      </p:sp>
      <p:pic>
        <p:nvPicPr>
          <p:cNvPr id="29" name="Picture 28" descr="Picture 3">
            <a:extLst>
              <a:ext uri="{FF2B5EF4-FFF2-40B4-BE49-F238E27FC236}">
                <a16:creationId xmlns:a16="http://schemas.microsoft.com/office/drawing/2014/main" id="{3B50D397-6045-CD4F-BADC-B067CD82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384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24283" y="1464974"/>
            <a:ext cx="6909815" cy="47147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cs typeface="Arial" panose="020B0604020202020204" pitchFamily="34" charset="0"/>
              </a:rPr>
              <a:t>Etapas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1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04248" y="4236843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En un </a:t>
            </a:r>
            <a:r>
              <a:rPr lang="es-ES_tradnl" sz="1600" b="1" dirty="0">
                <a:solidFill>
                  <a:srgbClr val="002060"/>
                </a:solidFill>
              </a:rPr>
              <a:t>proyecto de Ciencia de Datos</a:t>
            </a:r>
            <a:r>
              <a:rPr lang="es-ES_tradnl" sz="1600" dirty="0"/>
              <a:t>, todas las etapas están conectadas, es un ciclo que </a:t>
            </a:r>
            <a:r>
              <a:rPr lang="es-ES_tradnl" sz="1600" b="1" dirty="0">
                <a:solidFill>
                  <a:schemeClr val="accent2"/>
                </a:solidFill>
              </a:rPr>
              <a:t>requiere de retroalimentación continua</a:t>
            </a:r>
            <a:r>
              <a:rPr lang="es-ES_tradnl" sz="1600" dirty="0"/>
              <a:t> para su correcta implementación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DD198-6AE6-4992-9874-AF26AF001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91112"/>
              </p:ext>
            </p:extLst>
          </p:nvPr>
        </p:nvGraphicFramePr>
        <p:xfrm>
          <a:off x="5104248" y="2172925"/>
          <a:ext cx="6349886" cy="77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A6D0FD3-FA98-413D-9ECB-68419B5FE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589311"/>
              </p:ext>
            </p:extLst>
          </p:nvPr>
        </p:nvGraphicFramePr>
        <p:xfrm>
          <a:off x="5104248" y="3163787"/>
          <a:ext cx="6349886" cy="781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D573-6A26-EF4E-96DF-6EF1572D8E86}"/>
              </a:ext>
            </a:extLst>
          </p:cNvPr>
          <p:cNvGrpSpPr/>
          <p:nvPr/>
        </p:nvGrpSpPr>
        <p:grpSpPr>
          <a:xfrm>
            <a:off x="285734" y="1633928"/>
            <a:ext cx="4462127" cy="4735790"/>
            <a:chOff x="285734" y="1633928"/>
            <a:chExt cx="4462127" cy="4735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B95CBF-EC21-4BF5-ACD4-09D29EFD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734" y="1633928"/>
              <a:ext cx="4462127" cy="44280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2CD8C5-B0B0-4C8B-AAE9-1247AAFD7ABE}"/>
                </a:ext>
              </a:extLst>
            </p:cNvPr>
            <p:cNvSpPr txBox="1"/>
            <p:nvPr/>
          </p:nvSpPr>
          <p:spPr>
            <a:xfrm>
              <a:off x="542110" y="6061941"/>
              <a:ext cx="379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/>
                <a:t>CRISP DM – Metodología IBM </a:t>
              </a:r>
              <a:endParaRPr lang="en-US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CBEC8-E943-3041-8DE4-5F98AC94A455}"/>
                </a:ext>
              </a:extLst>
            </p:cNvPr>
            <p:cNvSpPr/>
            <p:nvPr/>
          </p:nvSpPr>
          <p:spPr>
            <a:xfrm>
              <a:off x="902677" y="3593123"/>
              <a:ext cx="621323" cy="18756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A09B73-FBAA-6D45-8099-7A519F9AD3C3}"/>
                </a:ext>
              </a:extLst>
            </p:cNvPr>
            <p:cNvSpPr/>
            <p:nvPr/>
          </p:nvSpPr>
          <p:spPr>
            <a:xfrm>
              <a:off x="1601882" y="2441798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F69CD2-0800-4242-9172-8CAEE8E93FD5}"/>
                </a:ext>
              </a:extLst>
            </p:cNvPr>
            <p:cNvSpPr/>
            <p:nvPr/>
          </p:nvSpPr>
          <p:spPr>
            <a:xfrm>
              <a:off x="2703852" y="2447660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DA5AB7-2C95-164A-913F-ADC247BE4684}"/>
                </a:ext>
              </a:extLst>
            </p:cNvPr>
            <p:cNvSpPr/>
            <p:nvPr/>
          </p:nvSpPr>
          <p:spPr>
            <a:xfrm>
              <a:off x="3315543" y="319278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82D1D-02C8-1C42-BE90-6B8DA6B57660}"/>
                </a:ext>
              </a:extLst>
            </p:cNvPr>
            <p:cNvSpPr/>
            <p:nvPr/>
          </p:nvSpPr>
          <p:spPr>
            <a:xfrm>
              <a:off x="3303820" y="3896171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13FFE-AF85-9044-B8C5-CD9F72B00C9B}"/>
                </a:ext>
              </a:extLst>
            </p:cNvPr>
            <p:cNvSpPr/>
            <p:nvPr/>
          </p:nvSpPr>
          <p:spPr>
            <a:xfrm>
              <a:off x="2113928" y="506261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21995-8617-A240-B98F-AFCA8C1B9E22}"/>
                </a:ext>
              </a:extLst>
            </p:cNvPr>
            <p:cNvSpPr txBox="1"/>
            <p:nvPr/>
          </p:nvSpPr>
          <p:spPr>
            <a:xfrm>
              <a:off x="1451572" y="238342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Business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3B62A1-ABE5-494F-AC84-8072C0B4B9F0}"/>
                </a:ext>
              </a:extLst>
            </p:cNvPr>
            <p:cNvSpPr txBox="1"/>
            <p:nvPr/>
          </p:nvSpPr>
          <p:spPr>
            <a:xfrm>
              <a:off x="2553542" y="239158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DF5D2-1FCF-644E-9A75-0B6F360FD093}"/>
                </a:ext>
              </a:extLst>
            </p:cNvPr>
            <p:cNvSpPr txBox="1"/>
            <p:nvPr/>
          </p:nvSpPr>
          <p:spPr>
            <a:xfrm>
              <a:off x="3165233" y="3163787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preparation</a:t>
              </a:r>
              <a:endParaRPr lang="es-ES_tradnl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05D62-26FC-6C4C-9AC1-13CC72A121B0}"/>
                </a:ext>
              </a:extLst>
            </p:cNvPr>
            <p:cNvSpPr txBox="1"/>
            <p:nvPr/>
          </p:nvSpPr>
          <p:spPr>
            <a:xfrm>
              <a:off x="3153510" y="394567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Modeling</a:t>
              </a:r>
              <a:endParaRPr lang="es-ES_tradnl" sz="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BCF67-E10B-D94A-BCC5-4C7732C09244}"/>
                </a:ext>
              </a:extLst>
            </p:cNvPr>
            <p:cNvSpPr txBox="1"/>
            <p:nvPr/>
          </p:nvSpPr>
          <p:spPr>
            <a:xfrm>
              <a:off x="1982041" y="512858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Evaluation</a:t>
              </a:r>
              <a:endParaRPr lang="es-ES_tradnl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51F7E-5EED-9848-BC94-344C84BE1717}"/>
                </a:ext>
              </a:extLst>
            </p:cNvPr>
            <p:cNvSpPr txBox="1"/>
            <p:nvPr/>
          </p:nvSpPr>
          <p:spPr>
            <a:xfrm>
              <a:off x="718039" y="3593123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Deployment</a:t>
              </a:r>
              <a:endParaRPr lang="es-ES_tradnl" sz="8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250D8E-98C3-CE42-AAFA-6D7C49ED01C5}"/>
                </a:ext>
              </a:extLst>
            </p:cNvPr>
            <p:cNvSpPr/>
            <p:nvPr/>
          </p:nvSpPr>
          <p:spPr>
            <a:xfrm>
              <a:off x="2299230" y="4436576"/>
              <a:ext cx="388544" cy="21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B349D-475A-D542-8DCB-9B0AE005E7E4}"/>
                </a:ext>
              </a:extLst>
            </p:cNvPr>
            <p:cNvSpPr txBox="1"/>
            <p:nvPr/>
          </p:nvSpPr>
          <p:spPr>
            <a:xfrm>
              <a:off x="1958595" y="4435893"/>
              <a:ext cx="10140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900" b="1" dirty="0"/>
                <a:t>DATA</a:t>
              </a:r>
            </a:p>
          </p:txBody>
        </p:sp>
      </p:grp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491DCB42-C8D7-4AE0-8C75-976D019BCB33}"/>
              </a:ext>
            </a:extLst>
          </p:cNvPr>
          <p:cNvSpPr txBox="1">
            <a:spLocks/>
          </p:cNvSpPr>
          <p:nvPr/>
        </p:nvSpPr>
        <p:spPr>
          <a:xfrm>
            <a:off x="5104248" y="5514101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Lo que se busca con el </a:t>
            </a:r>
            <a:r>
              <a:rPr lang="es-ES_tradnl" sz="1600" b="1" dirty="0">
                <a:solidFill>
                  <a:schemeClr val="accent2"/>
                </a:solidFill>
              </a:rPr>
              <a:t>proceso</a:t>
            </a:r>
            <a:r>
              <a:rPr lang="es-ES_tradnl" sz="1600" dirty="0"/>
              <a:t> de Ingeniería de Características es </a:t>
            </a:r>
            <a:r>
              <a:rPr lang="es-ES_tradnl" sz="1600" b="1" dirty="0">
                <a:solidFill>
                  <a:srgbClr val="002060"/>
                </a:solidFill>
              </a:rPr>
              <a:t>generar valor</a:t>
            </a:r>
            <a:r>
              <a:rPr lang="es-ES_tradnl" sz="1600" dirty="0"/>
              <a:t>, al extraer </a:t>
            </a:r>
            <a:r>
              <a:rPr lang="es-ES_tradnl" sz="1600" b="1" dirty="0">
                <a:solidFill>
                  <a:schemeClr val="accent2"/>
                </a:solidFill>
              </a:rPr>
              <a:t>información de calidad de los datos</a:t>
            </a:r>
            <a:r>
              <a:rPr lang="es-ES_tradnl" sz="1600" dirty="0">
                <a:solidFill>
                  <a:schemeClr val="accent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7012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24283" y="1464974"/>
            <a:ext cx="6909815" cy="47147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cs typeface="Arial" panose="020B0604020202020204" pitchFamily="34" charset="0"/>
              </a:rPr>
              <a:t>Etapas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1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04248" y="5514101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En un </a:t>
            </a:r>
            <a:r>
              <a:rPr lang="es-ES_tradnl" sz="1600" b="1" dirty="0">
                <a:solidFill>
                  <a:srgbClr val="002060"/>
                </a:solidFill>
              </a:rPr>
              <a:t>proyecto de Ciencia de Datos</a:t>
            </a:r>
            <a:r>
              <a:rPr lang="es-ES_tradnl" sz="1600" dirty="0"/>
              <a:t>, todas las etapas están conectadas, es un ciclo que </a:t>
            </a:r>
            <a:r>
              <a:rPr lang="es-ES_tradnl" sz="1600" b="1" dirty="0">
                <a:solidFill>
                  <a:schemeClr val="accent2"/>
                </a:solidFill>
              </a:rPr>
              <a:t>requiere de retroalimentación continua</a:t>
            </a:r>
            <a:r>
              <a:rPr lang="es-ES_tradnl" sz="1600" dirty="0"/>
              <a:t> para su correcta implementación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DD198-6AE6-4992-9874-AF26AF001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937053"/>
              </p:ext>
            </p:extLst>
          </p:nvPr>
        </p:nvGraphicFramePr>
        <p:xfrm>
          <a:off x="5104248" y="2172925"/>
          <a:ext cx="6349886" cy="12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A6D0FD3-FA98-413D-9ECB-68419B5FE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418480"/>
              </p:ext>
            </p:extLst>
          </p:nvPr>
        </p:nvGraphicFramePr>
        <p:xfrm>
          <a:off x="5104248" y="3534694"/>
          <a:ext cx="6349886" cy="168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D573-6A26-EF4E-96DF-6EF1572D8E86}"/>
              </a:ext>
            </a:extLst>
          </p:cNvPr>
          <p:cNvGrpSpPr/>
          <p:nvPr/>
        </p:nvGrpSpPr>
        <p:grpSpPr>
          <a:xfrm>
            <a:off x="285734" y="1633928"/>
            <a:ext cx="4462127" cy="4735790"/>
            <a:chOff x="285734" y="1633928"/>
            <a:chExt cx="4462127" cy="4735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B95CBF-EC21-4BF5-ACD4-09D29EFD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734" y="1633928"/>
              <a:ext cx="4462127" cy="44280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2CD8C5-B0B0-4C8B-AAE9-1247AAFD7ABE}"/>
                </a:ext>
              </a:extLst>
            </p:cNvPr>
            <p:cNvSpPr txBox="1"/>
            <p:nvPr/>
          </p:nvSpPr>
          <p:spPr>
            <a:xfrm>
              <a:off x="542110" y="6061941"/>
              <a:ext cx="379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/>
                <a:t>CRISP DM – Metodología IBM </a:t>
              </a:r>
              <a:endParaRPr lang="en-US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CBEC8-E943-3041-8DE4-5F98AC94A455}"/>
                </a:ext>
              </a:extLst>
            </p:cNvPr>
            <p:cNvSpPr/>
            <p:nvPr/>
          </p:nvSpPr>
          <p:spPr>
            <a:xfrm>
              <a:off x="902677" y="3593123"/>
              <a:ext cx="621323" cy="18756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A09B73-FBAA-6D45-8099-7A519F9AD3C3}"/>
                </a:ext>
              </a:extLst>
            </p:cNvPr>
            <p:cNvSpPr/>
            <p:nvPr/>
          </p:nvSpPr>
          <p:spPr>
            <a:xfrm>
              <a:off x="1601882" y="2441798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F69CD2-0800-4242-9172-8CAEE8E93FD5}"/>
                </a:ext>
              </a:extLst>
            </p:cNvPr>
            <p:cNvSpPr/>
            <p:nvPr/>
          </p:nvSpPr>
          <p:spPr>
            <a:xfrm>
              <a:off x="2703852" y="2447660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DA5AB7-2C95-164A-913F-ADC247BE4684}"/>
                </a:ext>
              </a:extLst>
            </p:cNvPr>
            <p:cNvSpPr/>
            <p:nvPr/>
          </p:nvSpPr>
          <p:spPr>
            <a:xfrm>
              <a:off x="3315543" y="319278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82D1D-02C8-1C42-BE90-6B8DA6B57660}"/>
                </a:ext>
              </a:extLst>
            </p:cNvPr>
            <p:cNvSpPr/>
            <p:nvPr/>
          </p:nvSpPr>
          <p:spPr>
            <a:xfrm>
              <a:off x="3303820" y="3896171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13FFE-AF85-9044-B8C5-CD9F72B00C9B}"/>
                </a:ext>
              </a:extLst>
            </p:cNvPr>
            <p:cNvSpPr/>
            <p:nvPr/>
          </p:nvSpPr>
          <p:spPr>
            <a:xfrm>
              <a:off x="2113928" y="506261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21995-8617-A240-B98F-AFCA8C1B9E22}"/>
                </a:ext>
              </a:extLst>
            </p:cNvPr>
            <p:cNvSpPr txBox="1"/>
            <p:nvPr/>
          </p:nvSpPr>
          <p:spPr>
            <a:xfrm>
              <a:off x="1451572" y="238342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Business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3B62A1-ABE5-494F-AC84-8072C0B4B9F0}"/>
                </a:ext>
              </a:extLst>
            </p:cNvPr>
            <p:cNvSpPr txBox="1"/>
            <p:nvPr/>
          </p:nvSpPr>
          <p:spPr>
            <a:xfrm>
              <a:off x="2553542" y="239158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DF5D2-1FCF-644E-9A75-0B6F360FD093}"/>
                </a:ext>
              </a:extLst>
            </p:cNvPr>
            <p:cNvSpPr txBox="1"/>
            <p:nvPr/>
          </p:nvSpPr>
          <p:spPr>
            <a:xfrm>
              <a:off x="3165233" y="3163787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preparation</a:t>
              </a:r>
              <a:endParaRPr lang="es-ES_tradnl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05D62-26FC-6C4C-9AC1-13CC72A121B0}"/>
                </a:ext>
              </a:extLst>
            </p:cNvPr>
            <p:cNvSpPr txBox="1"/>
            <p:nvPr/>
          </p:nvSpPr>
          <p:spPr>
            <a:xfrm>
              <a:off x="3153510" y="394567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Modeling</a:t>
              </a:r>
              <a:endParaRPr lang="es-ES_tradnl" sz="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BCF67-E10B-D94A-BCC5-4C7732C09244}"/>
                </a:ext>
              </a:extLst>
            </p:cNvPr>
            <p:cNvSpPr txBox="1"/>
            <p:nvPr/>
          </p:nvSpPr>
          <p:spPr>
            <a:xfrm>
              <a:off x="1982041" y="512858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Evaluation</a:t>
              </a:r>
              <a:endParaRPr lang="es-ES_tradnl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51F7E-5EED-9848-BC94-344C84BE1717}"/>
                </a:ext>
              </a:extLst>
            </p:cNvPr>
            <p:cNvSpPr txBox="1"/>
            <p:nvPr/>
          </p:nvSpPr>
          <p:spPr>
            <a:xfrm>
              <a:off x="718039" y="3593123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Deployment</a:t>
              </a:r>
              <a:endParaRPr lang="es-ES_tradnl" sz="8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250D8E-98C3-CE42-AAFA-6D7C49ED01C5}"/>
                </a:ext>
              </a:extLst>
            </p:cNvPr>
            <p:cNvSpPr/>
            <p:nvPr/>
          </p:nvSpPr>
          <p:spPr>
            <a:xfrm>
              <a:off x="2299230" y="4436576"/>
              <a:ext cx="388544" cy="21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B349D-475A-D542-8DCB-9B0AE005E7E4}"/>
                </a:ext>
              </a:extLst>
            </p:cNvPr>
            <p:cNvSpPr txBox="1"/>
            <p:nvPr/>
          </p:nvSpPr>
          <p:spPr>
            <a:xfrm>
              <a:off x="1958595" y="4435893"/>
              <a:ext cx="10140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900" b="1" dirty="0"/>
                <a:t>DATA</a:t>
              </a:r>
            </a:p>
          </p:txBody>
        </p:sp>
      </p:grpSp>
      <p:pic>
        <p:nvPicPr>
          <p:cNvPr id="24" name="Picture 23" descr="Picture 3">
            <a:extLst>
              <a:ext uri="{FF2B5EF4-FFF2-40B4-BE49-F238E27FC236}">
                <a16:creationId xmlns:a16="http://schemas.microsoft.com/office/drawing/2014/main" id="{FF5BB446-29EA-2240-A78D-4C44E56F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17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824283" y="1464974"/>
            <a:ext cx="6909815" cy="47147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cs typeface="Arial" panose="020B0604020202020204" pitchFamily="34" charset="0"/>
              </a:rPr>
              <a:t>Etapas de un proyecto de Ciencia de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1</a:t>
            </a:r>
            <a:endParaRPr lang="en-U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04248" y="5514101"/>
            <a:ext cx="6349886" cy="109568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/>
              <a:t>Lo que se busca con el </a:t>
            </a:r>
            <a:r>
              <a:rPr lang="es-ES_tradnl" sz="1600" b="1" dirty="0">
                <a:solidFill>
                  <a:schemeClr val="accent2"/>
                </a:solidFill>
              </a:rPr>
              <a:t>proceso</a:t>
            </a:r>
            <a:r>
              <a:rPr lang="es-ES_tradnl" sz="1600" dirty="0"/>
              <a:t> de Ingeniería de Características es </a:t>
            </a:r>
            <a:r>
              <a:rPr lang="es-ES_tradnl" sz="1600" b="1" dirty="0">
                <a:solidFill>
                  <a:srgbClr val="002060"/>
                </a:solidFill>
              </a:rPr>
              <a:t>generar valor</a:t>
            </a:r>
            <a:r>
              <a:rPr lang="es-ES_tradnl" sz="1600" dirty="0"/>
              <a:t>, al extraer </a:t>
            </a:r>
            <a:r>
              <a:rPr lang="es-ES_tradnl" sz="1600" b="1" dirty="0">
                <a:solidFill>
                  <a:schemeClr val="accent2"/>
                </a:solidFill>
              </a:rPr>
              <a:t>información de calidad de los datos</a:t>
            </a:r>
            <a:r>
              <a:rPr lang="es-ES_tradnl" sz="1600" dirty="0">
                <a:solidFill>
                  <a:schemeClr val="accent2"/>
                </a:solidFill>
              </a:rPr>
              <a:t>.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DD198-6AE6-4992-9874-AF26AF001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295127"/>
              </p:ext>
            </p:extLst>
          </p:nvPr>
        </p:nvGraphicFramePr>
        <p:xfrm>
          <a:off x="5104248" y="2172925"/>
          <a:ext cx="6349886" cy="1261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A6D0FD3-FA98-413D-9ECB-68419B5FEE3A}"/>
              </a:ext>
            </a:extLst>
          </p:cNvPr>
          <p:cNvGraphicFramePr/>
          <p:nvPr/>
        </p:nvGraphicFramePr>
        <p:xfrm>
          <a:off x="5104248" y="3534694"/>
          <a:ext cx="6349886" cy="168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BD573-6A26-EF4E-96DF-6EF1572D8E86}"/>
              </a:ext>
            </a:extLst>
          </p:cNvPr>
          <p:cNvGrpSpPr/>
          <p:nvPr/>
        </p:nvGrpSpPr>
        <p:grpSpPr>
          <a:xfrm>
            <a:off x="285734" y="1633928"/>
            <a:ext cx="4462127" cy="4735790"/>
            <a:chOff x="285734" y="1633928"/>
            <a:chExt cx="4462127" cy="4735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B95CBF-EC21-4BF5-ACD4-09D29EFD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734" y="1633928"/>
              <a:ext cx="4462127" cy="44280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2CD8C5-B0B0-4C8B-AAE9-1247AAFD7ABE}"/>
                </a:ext>
              </a:extLst>
            </p:cNvPr>
            <p:cNvSpPr txBox="1"/>
            <p:nvPr/>
          </p:nvSpPr>
          <p:spPr>
            <a:xfrm>
              <a:off x="542110" y="6061941"/>
              <a:ext cx="379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/>
                <a:t>CRISP DM – Metodología IBM </a:t>
              </a:r>
              <a:endParaRPr lang="en-US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CBEC8-E943-3041-8DE4-5F98AC94A455}"/>
                </a:ext>
              </a:extLst>
            </p:cNvPr>
            <p:cNvSpPr/>
            <p:nvPr/>
          </p:nvSpPr>
          <p:spPr>
            <a:xfrm>
              <a:off x="902677" y="3593123"/>
              <a:ext cx="621323" cy="18756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A09B73-FBAA-6D45-8099-7A519F9AD3C3}"/>
                </a:ext>
              </a:extLst>
            </p:cNvPr>
            <p:cNvSpPr/>
            <p:nvPr/>
          </p:nvSpPr>
          <p:spPr>
            <a:xfrm>
              <a:off x="1601882" y="2441798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F69CD2-0800-4242-9172-8CAEE8E93FD5}"/>
                </a:ext>
              </a:extLst>
            </p:cNvPr>
            <p:cNvSpPr/>
            <p:nvPr/>
          </p:nvSpPr>
          <p:spPr>
            <a:xfrm>
              <a:off x="2703852" y="2447660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DA5AB7-2C95-164A-913F-ADC247BE4684}"/>
                </a:ext>
              </a:extLst>
            </p:cNvPr>
            <p:cNvSpPr/>
            <p:nvPr/>
          </p:nvSpPr>
          <p:spPr>
            <a:xfrm>
              <a:off x="3315543" y="319278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82D1D-02C8-1C42-BE90-6B8DA6B57660}"/>
                </a:ext>
              </a:extLst>
            </p:cNvPr>
            <p:cNvSpPr/>
            <p:nvPr/>
          </p:nvSpPr>
          <p:spPr>
            <a:xfrm>
              <a:off x="3303820" y="3896171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813FFE-AF85-9044-B8C5-CD9F72B00C9B}"/>
                </a:ext>
              </a:extLst>
            </p:cNvPr>
            <p:cNvSpPr/>
            <p:nvPr/>
          </p:nvSpPr>
          <p:spPr>
            <a:xfrm>
              <a:off x="2113928" y="5062617"/>
              <a:ext cx="713426" cy="281409"/>
            </a:xfrm>
            <a:prstGeom prst="rect">
              <a:avLst/>
            </a:prstGeom>
            <a:solidFill>
              <a:srgbClr val="FC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B21995-8617-A240-B98F-AFCA8C1B9E22}"/>
                </a:ext>
              </a:extLst>
            </p:cNvPr>
            <p:cNvSpPr txBox="1"/>
            <p:nvPr/>
          </p:nvSpPr>
          <p:spPr>
            <a:xfrm>
              <a:off x="1451572" y="238342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Business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3B62A1-ABE5-494F-AC84-8072C0B4B9F0}"/>
                </a:ext>
              </a:extLst>
            </p:cNvPr>
            <p:cNvSpPr txBox="1"/>
            <p:nvPr/>
          </p:nvSpPr>
          <p:spPr>
            <a:xfrm>
              <a:off x="2553542" y="2391585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understanding</a:t>
              </a:r>
              <a:endParaRPr lang="es-ES_tradnl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DF5D2-1FCF-644E-9A75-0B6F360FD093}"/>
                </a:ext>
              </a:extLst>
            </p:cNvPr>
            <p:cNvSpPr txBox="1"/>
            <p:nvPr/>
          </p:nvSpPr>
          <p:spPr>
            <a:xfrm>
              <a:off x="3165233" y="3163787"/>
              <a:ext cx="1014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/>
                <a:t>Data</a:t>
              </a:r>
            </a:p>
            <a:p>
              <a:pPr algn="ctr"/>
              <a:r>
                <a:rPr lang="es-ES_tradnl" sz="800" b="1" dirty="0" err="1"/>
                <a:t>preparation</a:t>
              </a:r>
              <a:endParaRPr lang="es-ES_tradnl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05D62-26FC-6C4C-9AC1-13CC72A121B0}"/>
                </a:ext>
              </a:extLst>
            </p:cNvPr>
            <p:cNvSpPr txBox="1"/>
            <p:nvPr/>
          </p:nvSpPr>
          <p:spPr>
            <a:xfrm>
              <a:off x="3153510" y="394567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Modeling</a:t>
              </a:r>
              <a:endParaRPr lang="es-ES_tradnl" sz="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ABCF67-E10B-D94A-BCC5-4C7732C09244}"/>
                </a:ext>
              </a:extLst>
            </p:cNvPr>
            <p:cNvSpPr txBox="1"/>
            <p:nvPr/>
          </p:nvSpPr>
          <p:spPr>
            <a:xfrm>
              <a:off x="1982041" y="5128582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Evaluation</a:t>
              </a:r>
              <a:endParaRPr lang="es-ES_tradnl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51F7E-5EED-9848-BC94-344C84BE1717}"/>
                </a:ext>
              </a:extLst>
            </p:cNvPr>
            <p:cNvSpPr txBox="1"/>
            <p:nvPr/>
          </p:nvSpPr>
          <p:spPr>
            <a:xfrm>
              <a:off x="718039" y="3593123"/>
              <a:ext cx="1014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b="1" dirty="0" err="1"/>
                <a:t>Deployment</a:t>
              </a:r>
              <a:endParaRPr lang="es-ES_tradnl" sz="8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250D8E-98C3-CE42-AAFA-6D7C49ED01C5}"/>
                </a:ext>
              </a:extLst>
            </p:cNvPr>
            <p:cNvSpPr/>
            <p:nvPr/>
          </p:nvSpPr>
          <p:spPr>
            <a:xfrm>
              <a:off x="2299230" y="4436576"/>
              <a:ext cx="388544" cy="21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DB349D-475A-D542-8DCB-9B0AE005E7E4}"/>
                </a:ext>
              </a:extLst>
            </p:cNvPr>
            <p:cNvSpPr txBox="1"/>
            <p:nvPr/>
          </p:nvSpPr>
          <p:spPr>
            <a:xfrm>
              <a:off x="1958595" y="4435893"/>
              <a:ext cx="10140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900" b="1" dirty="0"/>
                <a:t>DATA</a:t>
              </a:r>
            </a:p>
          </p:txBody>
        </p:sp>
      </p:grpSp>
      <p:pic>
        <p:nvPicPr>
          <p:cNvPr id="24" name="Picture 23" descr="Picture 3">
            <a:extLst>
              <a:ext uri="{FF2B5EF4-FFF2-40B4-BE49-F238E27FC236}">
                <a16:creationId xmlns:a16="http://schemas.microsoft.com/office/drawing/2014/main" id="{C165207C-D81A-4BD0-A312-8B2B2289C1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90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8D3CA-4796-492C-A4CD-0BD2855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| Recordemos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4C0F5-7BE7-4096-8981-880F893676B1}"/>
              </a:ext>
            </a:extLst>
          </p:cNvPr>
          <p:cNvSpPr/>
          <p:nvPr/>
        </p:nvSpPr>
        <p:spPr>
          <a:xfrm>
            <a:off x="182052" y="1354561"/>
            <a:ext cx="11568960" cy="63229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u="sn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AE1773-7742-4F26-8692-51AE2F882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915947"/>
              </p:ext>
            </p:extLst>
          </p:nvPr>
        </p:nvGraphicFramePr>
        <p:xfrm>
          <a:off x="182052" y="3124295"/>
          <a:ext cx="5576722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6B8A67A-FD81-4A8C-A2DB-C32167412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637528"/>
              </p:ext>
            </p:extLst>
          </p:nvPr>
        </p:nvGraphicFramePr>
        <p:xfrm>
          <a:off x="5901915" y="3131153"/>
          <a:ext cx="5849097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8E77CF4-712A-43DE-B8A0-DF5793F7F1F3}"/>
              </a:ext>
            </a:extLst>
          </p:cNvPr>
          <p:cNvSpPr/>
          <p:nvPr/>
        </p:nvSpPr>
        <p:spPr>
          <a:xfrm>
            <a:off x="2841284" y="2174268"/>
            <a:ext cx="8909728" cy="7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¿Cuántos productos se van a vender (predicción de demanda)?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2060"/>
                </a:solidFill>
              </a:rPr>
              <a:t>¿A quién debo de otorgarle un crédito (1: Sí, 0: No)?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Etc.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18E53-591D-4E9A-A308-F06DB328545D}"/>
              </a:ext>
            </a:extLst>
          </p:cNvPr>
          <p:cNvSpPr/>
          <p:nvPr/>
        </p:nvSpPr>
        <p:spPr>
          <a:xfrm>
            <a:off x="182052" y="4804747"/>
            <a:ext cx="11568960" cy="63229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3ECCA-3B99-4B8F-A06E-E045D4567BEE}"/>
              </a:ext>
            </a:extLst>
          </p:cNvPr>
          <p:cNvSpPr/>
          <p:nvPr/>
        </p:nvSpPr>
        <p:spPr>
          <a:xfrm>
            <a:off x="117435" y="5624454"/>
            <a:ext cx="11568960" cy="4975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/>
          <a:p>
            <a:pPr algn="ctr">
              <a:spcBef>
                <a:spcPts val="1000"/>
              </a:spcBef>
              <a:buClr>
                <a:schemeClr val="accent2"/>
              </a:buClr>
              <a:buSzPts val="3000"/>
            </a:pPr>
            <a:r>
              <a:rPr lang="es-MX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  <a:ea typeface="Verdana" charset="0"/>
              </a:rPr>
              <a:t>Proceso Generador De Datos</a:t>
            </a:r>
            <a:endParaRPr lang="en-US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FDC538-A09C-FF46-A9E1-B66688A181EE}"/>
              </a:ext>
            </a:extLst>
          </p:cNvPr>
          <p:cNvSpPr txBox="1">
            <a:spLocks/>
          </p:cNvSpPr>
          <p:nvPr/>
        </p:nvSpPr>
        <p:spPr>
          <a:xfrm>
            <a:off x="3398341" y="1301029"/>
            <a:ext cx="4547054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ts val="3000"/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Situación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Problema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/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Pregunta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51BFE9C-DA7E-1C4C-9EA5-C6D1D79DE3C0}"/>
              </a:ext>
            </a:extLst>
          </p:cNvPr>
          <p:cNvSpPr txBox="1">
            <a:spLocks/>
          </p:cNvSpPr>
          <p:nvPr/>
        </p:nvSpPr>
        <p:spPr>
          <a:xfrm>
            <a:off x="3398341" y="4773173"/>
            <a:ext cx="4547054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ts val="3000"/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Situación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Problema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/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Pregunta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273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8D3CA-4796-492C-A4CD-0BD2855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| Recordemos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4C0F5-7BE7-4096-8981-880F893676B1}"/>
              </a:ext>
            </a:extLst>
          </p:cNvPr>
          <p:cNvSpPr/>
          <p:nvPr/>
        </p:nvSpPr>
        <p:spPr>
          <a:xfrm>
            <a:off x="182052" y="1354561"/>
            <a:ext cx="11568960" cy="63229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u="sn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AE1773-7742-4F26-8692-51AE2F882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102311"/>
              </p:ext>
            </p:extLst>
          </p:nvPr>
        </p:nvGraphicFramePr>
        <p:xfrm>
          <a:off x="182052" y="3124295"/>
          <a:ext cx="5576722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6B8A67A-FD81-4A8C-A2DB-C32167412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45837"/>
              </p:ext>
            </p:extLst>
          </p:nvPr>
        </p:nvGraphicFramePr>
        <p:xfrm>
          <a:off x="5901915" y="3131153"/>
          <a:ext cx="5849097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8E77CF4-712A-43DE-B8A0-DF5793F7F1F3}"/>
              </a:ext>
            </a:extLst>
          </p:cNvPr>
          <p:cNvSpPr/>
          <p:nvPr/>
        </p:nvSpPr>
        <p:spPr>
          <a:xfrm>
            <a:off x="2841284" y="2174268"/>
            <a:ext cx="8909728" cy="7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¿Cuántos productos se van a vender (predicción de demanda)?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2060"/>
                </a:solidFill>
              </a:rPr>
              <a:t>¿A quién debo de otorgarle un crédito (1: Sí, 0: No)?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Etc.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18E53-591D-4E9A-A308-F06DB328545D}"/>
              </a:ext>
            </a:extLst>
          </p:cNvPr>
          <p:cNvSpPr/>
          <p:nvPr/>
        </p:nvSpPr>
        <p:spPr>
          <a:xfrm>
            <a:off x="182052" y="4804747"/>
            <a:ext cx="11568960" cy="63229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3ECCA-3B99-4B8F-A06E-E045D4567BEE}"/>
              </a:ext>
            </a:extLst>
          </p:cNvPr>
          <p:cNvSpPr/>
          <p:nvPr/>
        </p:nvSpPr>
        <p:spPr>
          <a:xfrm>
            <a:off x="117435" y="5624454"/>
            <a:ext cx="11568960" cy="4975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/>
          <a:p>
            <a:pPr algn="ctr">
              <a:spcBef>
                <a:spcPts val="1000"/>
              </a:spcBef>
              <a:buClr>
                <a:schemeClr val="accent2"/>
              </a:buClr>
              <a:buSzPts val="3000"/>
            </a:pPr>
            <a:r>
              <a:rPr lang="es-MX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  <a:ea typeface="Verdana" charset="0"/>
              </a:rPr>
              <a:t>Proceso Generador De Datos</a:t>
            </a:r>
            <a:endParaRPr lang="en-US" dirty="0">
              <a:solidFill>
                <a:srgbClr val="002060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  <a:ea typeface="Verdana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FDC538-A09C-FF46-A9E1-B66688A181EE}"/>
              </a:ext>
            </a:extLst>
          </p:cNvPr>
          <p:cNvSpPr txBox="1">
            <a:spLocks/>
          </p:cNvSpPr>
          <p:nvPr/>
        </p:nvSpPr>
        <p:spPr>
          <a:xfrm>
            <a:off x="3398341" y="1301029"/>
            <a:ext cx="4547054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ts val="3000"/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Situación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Problema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/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Pregunta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51BFE9C-DA7E-1C4C-9EA5-C6D1D79DE3C0}"/>
              </a:ext>
            </a:extLst>
          </p:cNvPr>
          <p:cNvSpPr txBox="1">
            <a:spLocks/>
          </p:cNvSpPr>
          <p:nvPr/>
        </p:nvSpPr>
        <p:spPr>
          <a:xfrm>
            <a:off x="3398341" y="4773173"/>
            <a:ext cx="4547054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ts val="3000"/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Situación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Problema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/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Pregunta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15" name="Picture 14" descr="Picture 3">
            <a:extLst>
              <a:ext uri="{FF2B5EF4-FFF2-40B4-BE49-F238E27FC236}">
                <a16:creationId xmlns:a16="http://schemas.microsoft.com/office/drawing/2014/main" id="{0C8B0B54-CAC3-2243-98B2-230331713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936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88CEC-122A-47F1-8FF7-ADACEC57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generador de datos</a:t>
            </a:r>
            <a:endParaRPr lang="en-US" dirty="0"/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29BC71AE-EC12-4574-9A3B-0921DF451AC1}"/>
              </a:ext>
            </a:extLst>
          </p:cNvPr>
          <p:cNvSpPr txBox="1"/>
          <p:nvPr/>
        </p:nvSpPr>
        <p:spPr>
          <a:xfrm>
            <a:off x="130787" y="1654440"/>
            <a:ext cx="6129027" cy="3462486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Tras definir una </a:t>
            </a:r>
            <a:r>
              <a:rPr lang="es-ES" sz="1600" b="1" dirty="0">
                <a:ln w="0"/>
                <a:solidFill>
                  <a:srgbClr val="002060"/>
                </a:solidFill>
                <a:latin typeface="Century Gothic (Body)"/>
              </a:rPr>
              <a:t>situación problema (pregunta)</a:t>
            </a:r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, se puede tomar como base el </a:t>
            </a:r>
            <a:r>
              <a:rPr lang="es-ES" sz="1600" b="1" dirty="0">
                <a:ln w="0"/>
                <a:solidFill>
                  <a:schemeClr val="accent2"/>
                </a:solidFill>
                <a:latin typeface="Century Gothic (Body)"/>
              </a:rPr>
              <a:t>proceso generador de datos (modelo teórico) </a:t>
            </a:r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para proceder con cada una de las etapas de un proyecto de ciencia de datos. </a:t>
            </a:r>
          </a:p>
          <a:p>
            <a:endParaRPr lang="es-ES" sz="1400" dirty="0">
              <a:ln w="0"/>
              <a:solidFill>
                <a:schemeClr val="tx1"/>
              </a:solidFill>
              <a:latin typeface="Century Gothic (Body)"/>
            </a:endParaRPr>
          </a:p>
          <a:p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De este proceso se puede rescatar que:</a:t>
            </a:r>
          </a:p>
          <a:p>
            <a:endParaRPr lang="es-ES" sz="1400" dirty="0">
              <a:ln w="0"/>
              <a:solidFill>
                <a:schemeClr val="tx1"/>
              </a:solidFill>
              <a:latin typeface="Century Gothic (Body)"/>
            </a:endParaRPr>
          </a:p>
          <a:p>
            <a:pPr marL="171450" indent="-17145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400" b="1" dirty="0">
                <a:ln w="0"/>
                <a:solidFill>
                  <a:srgbClr val="002060"/>
                </a:solidFill>
                <a:latin typeface="Century Gothic (Body)"/>
              </a:rPr>
              <a:t>Y</a:t>
            </a:r>
            <a:r>
              <a:rPr lang="es-ES" sz="1400" dirty="0">
                <a:ln w="0"/>
                <a:solidFill>
                  <a:schemeClr val="tx1"/>
                </a:solidFill>
                <a:latin typeface="Century Gothic (Body)"/>
              </a:rPr>
              <a:t> es la variable que se busca predecir; </a:t>
            </a:r>
          </a:p>
          <a:p>
            <a:pPr marL="171450" indent="-17145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400" b="1" dirty="0">
                <a:ln w="0"/>
                <a:solidFill>
                  <a:schemeClr val="accent2"/>
                </a:solidFill>
                <a:latin typeface="Century Gothic (Body)"/>
              </a:rPr>
              <a:t>X </a:t>
            </a:r>
            <a:r>
              <a:rPr lang="es-ES" sz="1400" dirty="0">
                <a:ln w="0"/>
                <a:solidFill>
                  <a:srgbClr val="002060"/>
                </a:solidFill>
                <a:latin typeface="Century Gothic (Body)"/>
              </a:rPr>
              <a:t>es una variable, o conjunto de variables, que se espera que pueda mejorar la predicción de Y</a:t>
            </a:r>
          </a:p>
          <a:p>
            <a:pPr marL="171450" indent="-17145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1400" b="1" dirty="0">
                <a:ln w="0"/>
                <a:solidFill>
                  <a:srgbClr val="002060"/>
                </a:solidFill>
                <a:latin typeface="Century Gothic (Body)"/>
              </a:rPr>
              <a:t>Y y X </a:t>
            </a:r>
            <a:r>
              <a:rPr lang="es-ES" sz="1400" dirty="0">
                <a:ln w="0"/>
                <a:solidFill>
                  <a:schemeClr val="tx1"/>
                </a:solidFill>
                <a:latin typeface="Century Gothic (Body)"/>
              </a:rPr>
              <a:t>están relacionadas de la siguiente manera</a:t>
            </a:r>
            <a:r>
              <a:rPr lang="es-ES" sz="1400" b="1" dirty="0">
                <a:ln w="0"/>
                <a:solidFill>
                  <a:schemeClr val="accent2"/>
                </a:solidFill>
                <a:latin typeface="Century Gothic (Body)"/>
              </a:rPr>
              <a:t>: Y = f(X) +  </a:t>
            </a:r>
            <a:r>
              <a:rPr lang="es-ES" sz="1400" b="1" dirty="0" err="1">
                <a:ln w="0"/>
                <a:solidFill>
                  <a:schemeClr val="accent2"/>
                </a:solidFill>
                <a:latin typeface="Century Gothic (Body)"/>
              </a:rPr>
              <a:t>Ɛ</a:t>
            </a:r>
            <a:endParaRPr lang="es-ES" sz="1400" b="1" dirty="0">
              <a:ln w="0"/>
              <a:solidFill>
                <a:schemeClr val="accent2"/>
              </a:solidFill>
              <a:latin typeface="Century Gothic (Body)"/>
            </a:endParaRPr>
          </a:p>
          <a:p>
            <a:endParaRPr lang="es-ES" sz="1400" dirty="0">
              <a:ln w="0"/>
              <a:solidFill>
                <a:schemeClr val="tx1"/>
              </a:solidFill>
              <a:latin typeface="Century Gothic (Body)"/>
            </a:endParaRPr>
          </a:p>
          <a:p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Donde: </a:t>
            </a:r>
            <a:r>
              <a:rPr lang="es-ES" sz="1600" b="1" dirty="0">
                <a:ln w="0"/>
                <a:solidFill>
                  <a:srgbClr val="002060"/>
                </a:solidFill>
                <a:latin typeface="Century Gothic (Body)"/>
              </a:rPr>
              <a:t>f </a:t>
            </a:r>
            <a:r>
              <a:rPr lang="es-ES" sz="1600" dirty="0">
                <a:ln w="0"/>
                <a:solidFill>
                  <a:schemeClr val="tx1"/>
                </a:solidFill>
                <a:latin typeface="Century Gothic (Body)"/>
              </a:rPr>
              <a:t>expresa la relación sistemática que hay entre </a:t>
            </a:r>
            <a:r>
              <a:rPr lang="es-ES" sz="1600" b="1" dirty="0">
                <a:ln w="0"/>
                <a:solidFill>
                  <a:schemeClr val="accent2"/>
                </a:solidFill>
                <a:latin typeface="Century Gothic (Body)"/>
              </a:rPr>
              <a:t>X y 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B701B42-0D29-4D01-8FD8-47A58D9E5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629833"/>
              </p:ext>
            </p:extLst>
          </p:nvPr>
        </p:nvGraphicFramePr>
        <p:xfrm>
          <a:off x="6301633" y="1801240"/>
          <a:ext cx="5807277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53D849E-4F8E-449C-89ED-1051E724C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773525"/>
              </p:ext>
            </p:extLst>
          </p:nvPr>
        </p:nvGraphicFramePr>
        <p:xfrm>
          <a:off x="6259814" y="4826438"/>
          <a:ext cx="5849097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93B6655-C9AD-448A-A10C-145EFBBFED92}"/>
              </a:ext>
            </a:extLst>
          </p:cNvPr>
          <p:cNvSpPr/>
          <p:nvPr/>
        </p:nvSpPr>
        <p:spPr>
          <a:xfrm>
            <a:off x="6357869" y="3382137"/>
            <a:ext cx="1665255" cy="12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Objetivos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2060"/>
                </a:solidFill>
              </a:rPr>
              <a:t>Alcances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Restricciones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2060"/>
                </a:solidFill>
              </a:rPr>
              <a:t>Equipo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</a:rPr>
              <a:t>Tiempos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2060"/>
                </a:solidFill>
              </a:rPr>
              <a:t>Etc</a:t>
            </a:r>
            <a:r>
              <a:rPr lang="es-MX" sz="1200" dirty="0">
                <a:solidFill>
                  <a:schemeClr val="tx1"/>
                </a:solidFill>
              </a:rPr>
              <a:t>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40C95-C3C8-46AB-826B-202C8F2C217D}"/>
              </a:ext>
            </a:extLst>
          </p:cNvPr>
          <p:cNvSpPr/>
          <p:nvPr/>
        </p:nvSpPr>
        <p:spPr>
          <a:xfrm>
            <a:off x="8300794" y="3382136"/>
            <a:ext cx="2994973" cy="12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b="1" dirty="0">
                <a:solidFill>
                  <a:schemeClr val="tx1"/>
                </a:solidFill>
                <a:highlight>
                  <a:srgbClr val="FFFF00"/>
                </a:highlight>
              </a:rPr>
              <a:t>Variables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2060"/>
                </a:solidFill>
              </a:rPr>
              <a:t>Patrones (visualización de datos)</a:t>
            </a:r>
            <a:endParaRPr lang="en-US" sz="1200" dirty="0">
              <a:solidFill>
                <a:srgbClr val="002060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Tablas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resumen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Etc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endParaRPr lang="es-MX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8D8C5-2464-4195-BE42-24F61E91F3F7}"/>
              </a:ext>
            </a:extLst>
          </p:cNvPr>
          <p:cNvSpPr/>
          <p:nvPr/>
        </p:nvSpPr>
        <p:spPr>
          <a:xfrm>
            <a:off x="1053933" y="5302978"/>
            <a:ext cx="3574701" cy="116412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7838B-8FD1-BA4D-B1EA-52BE7C7B0DA0}"/>
              </a:ext>
            </a:extLst>
          </p:cNvPr>
          <p:cNvSpPr txBox="1"/>
          <p:nvPr/>
        </p:nvSpPr>
        <p:spPr>
          <a:xfrm>
            <a:off x="1576907" y="5507799"/>
            <a:ext cx="2500222" cy="7129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defPPr>
              <a:defRPr lang="es-ES_tradnl"/>
            </a:defPPr>
            <a:lvl1pPr indent="0" algn="r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2200" b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  <a:ea typeface="Verdana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s-ES" sz="3200" dirty="0">
                <a:solidFill>
                  <a:schemeClr val="tx1"/>
                </a:solidFill>
              </a:rPr>
              <a:t>Y = f(X) +  </a:t>
            </a:r>
            <a:r>
              <a:rPr lang="es-ES" sz="3200" dirty="0" err="1">
                <a:solidFill>
                  <a:schemeClr val="tx1"/>
                </a:solidFill>
              </a:rPr>
              <a:t>Ɛ</a:t>
            </a:r>
            <a:endParaRPr lang="es-ES" sz="3200" dirty="0">
              <a:solidFill>
                <a:schemeClr val="tx1"/>
              </a:solidFill>
            </a:endParaRPr>
          </a:p>
        </p:txBody>
      </p:sp>
      <p:pic>
        <p:nvPicPr>
          <p:cNvPr id="14" name="Picture 13" descr="Picture 3">
            <a:extLst>
              <a:ext uri="{FF2B5EF4-FFF2-40B4-BE49-F238E27FC236}">
                <a16:creationId xmlns:a16="http://schemas.microsoft.com/office/drawing/2014/main" id="{27204228-1E7A-C143-A600-AD306260FB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738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8D3CA-4796-492C-A4CD-0BD2855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| Recordemos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09029D-0A63-4006-948A-D7E071323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935573"/>
              </p:ext>
            </p:extLst>
          </p:nvPr>
        </p:nvGraphicFramePr>
        <p:xfrm>
          <a:off x="4060855" y="5267644"/>
          <a:ext cx="7694579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D74C0F5-7BE7-4096-8981-880F893676B1}"/>
              </a:ext>
            </a:extLst>
          </p:cNvPr>
          <p:cNvSpPr/>
          <p:nvPr/>
        </p:nvSpPr>
        <p:spPr>
          <a:xfrm>
            <a:off x="182052" y="1354561"/>
            <a:ext cx="11568960" cy="63229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u="sn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AE1773-7742-4F26-8692-51AE2F88229C}"/>
              </a:ext>
            </a:extLst>
          </p:cNvPr>
          <p:cNvGraphicFramePr/>
          <p:nvPr/>
        </p:nvGraphicFramePr>
        <p:xfrm>
          <a:off x="182052" y="2914230"/>
          <a:ext cx="5576722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6B8A67A-FD81-4A8C-A2DB-C32167412541}"/>
              </a:ext>
            </a:extLst>
          </p:cNvPr>
          <p:cNvGraphicFramePr/>
          <p:nvPr/>
        </p:nvGraphicFramePr>
        <p:xfrm>
          <a:off x="5901915" y="2921088"/>
          <a:ext cx="5849097" cy="136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1C0C3DA-C205-4B7C-B984-174C9FA040B5}"/>
              </a:ext>
            </a:extLst>
          </p:cNvPr>
          <p:cNvSpPr/>
          <p:nvPr/>
        </p:nvSpPr>
        <p:spPr>
          <a:xfrm flipV="1">
            <a:off x="4907793" y="5058173"/>
            <a:ext cx="505838" cy="174645"/>
          </a:xfrm>
          <a:prstGeom prst="triangl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0D46-97A5-41E0-A748-3DE306918C9F}"/>
              </a:ext>
            </a:extLst>
          </p:cNvPr>
          <p:cNvSpPr/>
          <p:nvPr/>
        </p:nvSpPr>
        <p:spPr>
          <a:xfrm>
            <a:off x="186474" y="4433482"/>
            <a:ext cx="11568960" cy="5305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7D8624-2937-6546-973A-9429646FC1D8}"/>
              </a:ext>
            </a:extLst>
          </p:cNvPr>
          <p:cNvSpPr txBox="1">
            <a:spLocks/>
          </p:cNvSpPr>
          <p:nvPr/>
        </p:nvSpPr>
        <p:spPr>
          <a:xfrm>
            <a:off x="3398341" y="1301029"/>
            <a:ext cx="4547054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ts val="3000"/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Situación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Problema</a:t>
            </a:r>
            <a:r>
              <a:rPr lang="en-US" b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/ </a:t>
            </a:r>
            <a:r>
              <a:rPr lang="en-US" b="1" dirty="0" err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Pregunta</a:t>
            </a:r>
            <a:endParaRPr lang="en-US" sz="1800" dirty="0">
              <a:solidFill>
                <a:schemeClr val="accent2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4C167-90EC-DC49-852A-554C10DC80BC}"/>
              </a:ext>
            </a:extLst>
          </p:cNvPr>
          <p:cNvSpPr txBox="1"/>
          <p:nvPr/>
        </p:nvSpPr>
        <p:spPr>
          <a:xfrm>
            <a:off x="4329649" y="4339303"/>
            <a:ext cx="2500222" cy="5898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defPPr>
              <a:defRPr lang="es-ES_tradnl"/>
            </a:defPPr>
            <a:lvl1pPr indent="0" algn="r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2200" b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  <a:ea typeface="Verdana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s-ES" sz="2400" dirty="0">
                <a:solidFill>
                  <a:schemeClr val="tx1"/>
                </a:solidFill>
              </a:rPr>
              <a:t>Y = f(X) +  </a:t>
            </a:r>
            <a:r>
              <a:rPr lang="es-ES" sz="2400" dirty="0" err="1">
                <a:solidFill>
                  <a:schemeClr val="tx1"/>
                </a:solidFill>
              </a:rPr>
              <a:t>Ɛ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E3257-FCAA-624A-A003-7342ACAC0136}"/>
              </a:ext>
            </a:extLst>
          </p:cNvPr>
          <p:cNvSpPr/>
          <p:nvPr/>
        </p:nvSpPr>
        <p:spPr>
          <a:xfrm>
            <a:off x="2841284" y="2174268"/>
            <a:ext cx="8909728" cy="7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¿Cuántos productos se van a vender (predicción de demanda)?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2060"/>
                </a:solidFill>
              </a:rPr>
              <a:t>¿A quién debo de otorgarle un crédito (1: Sí, 0: No)?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</a:rPr>
              <a:t>Etc.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AE22B461-6A6D-3249-920E-1499304E8F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116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Bienvenida y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CA3CFA-5A76-49F9-8191-C4405D178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8043" y="4365055"/>
            <a:ext cx="5035295" cy="1862008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 algn="r">
              <a:buSzPts val="3000"/>
              <a:buNone/>
            </a:pPr>
            <a:r>
              <a:rPr lang="en-US" b="1" i="1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</a:t>
            </a:r>
            <a:r>
              <a:rPr lang="en-US" b="1" i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Data</a:t>
            </a:r>
            <a:r>
              <a:rPr lang="en-US" b="1" i="1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is what you need to do </a:t>
            </a:r>
            <a:r>
              <a:rPr lang="en-US" b="1" i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analytics</a:t>
            </a:r>
            <a:r>
              <a:rPr lang="en-US" b="1" i="1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. </a:t>
            </a:r>
            <a:r>
              <a:rPr lang="en-US" b="1" i="1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Information</a:t>
            </a:r>
            <a:r>
              <a:rPr lang="en-US" b="1" i="1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is what you need to do </a:t>
            </a:r>
            <a:r>
              <a:rPr lang="en-US" b="1" i="1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business</a:t>
            </a:r>
            <a:r>
              <a:rPr lang="en-US" b="1" i="1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.” </a:t>
            </a:r>
          </a:p>
          <a:p>
            <a:pPr marL="0" indent="0" algn="r">
              <a:buSzPts val="3000"/>
              <a:buNone/>
            </a:pPr>
            <a:endParaRPr lang="en-US" b="1" i="1" dirty="0">
              <a:solidFill>
                <a:schemeClr val="tx1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  <a:p>
            <a:pPr marL="0" indent="0" algn="r">
              <a:buSzPts val="3000"/>
              <a:buNone/>
            </a:pPr>
            <a:r>
              <a:rPr lang="en-US" sz="1800" dirty="0">
                <a:solidFill>
                  <a:schemeClr val="tx1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-John Owens</a:t>
            </a:r>
            <a:endParaRPr lang="es-MX" sz="1800" dirty="0">
              <a:solidFill>
                <a:schemeClr val="tx1"/>
              </a:solidFill>
              <a:effectLst>
                <a:glow rad="1270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E872941A-ACFB-814E-8D8D-089177C7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431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1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07009"/>
              </p:ext>
            </p:extLst>
          </p:nvPr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2242629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1</a:t>
            </a:r>
            <a:endParaRPr lang="en-US" sz="1600" b="1" dirty="0"/>
          </a:p>
        </p:txBody>
      </p:sp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CB7F1D4B-E569-0543-9176-2396100E6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179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86399" y="1842571"/>
            <a:ext cx="6383421" cy="17147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¿Qué son valores perdidos? </a:t>
            </a:r>
          </a:p>
          <a:p>
            <a:pPr marL="0" indent="0">
              <a:buNone/>
            </a:pPr>
            <a:r>
              <a:rPr lang="es-MX" sz="2000" dirty="0"/>
              <a:t>En un formato de </a:t>
            </a:r>
            <a:r>
              <a:rPr lang="es-MX" sz="2000" b="1" dirty="0">
                <a:solidFill>
                  <a:srgbClr val="002060"/>
                </a:solidFill>
              </a:rPr>
              <a:t>datos estructurados </a:t>
            </a:r>
            <a:r>
              <a:rPr lang="es-MX" sz="2000" dirty="0"/>
              <a:t>(formato de tabla), son las </a:t>
            </a:r>
            <a:r>
              <a:rPr lang="es-MX" sz="2000" b="1" dirty="0">
                <a:solidFill>
                  <a:schemeClr val="accent2"/>
                </a:solidFill>
              </a:rPr>
              <a:t>celdas que no tienen valores registrados</a:t>
            </a:r>
            <a:r>
              <a:rPr lang="es-MX" sz="2000" dirty="0"/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741116" cy="658694"/>
          </a:xfrm>
        </p:spPr>
        <p:txBody>
          <a:bodyPr>
            <a:noAutofit/>
          </a:bodyPr>
          <a:lstStyle/>
          <a:p>
            <a:r>
              <a:rPr lang="es-ES_tradnl" dirty="0"/>
              <a:t>Tratamiento de Valores Perdidos | Tema 1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9691508" y="5406941"/>
            <a:ext cx="2178312" cy="1150918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Font typeface="Arial"/>
              <a:buNone/>
            </a:pPr>
            <a:r>
              <a:rPr lang="es-ES_tradnl" sz="1600" b="1" dirty="0">
                <a:solidFill>
                  <a:schemeClr val="tx1"/>
                </a:solidFill>
                <a:ea typeface="+mn-ea"/>
              </a:rPr>
              <a:t>Valores faltantes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00694-1EBD-4E55-8B6A-B7A1D4AB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07" y="3785981"/>
            <a:ext cx="39719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2280FE-E5FA-4AFF-AC36-C8621039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831" y="5271984"/>
            <a:ext cx="4029075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87D09-3FDE-E749-93C6-D1850687C3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803"/>
          <a:stretch/>
        </p:blipFill>
        <p:spPr>
          <a:xfrm>
            <a:off x="752937" y="2233302"/>
            <a:ext cx="4176693" cy="34710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A1A62604-626A-B447-A99F-3C7158B46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79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901070" y="2222205"/>
            <a:ext cx="5968750" cy="3530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Práctica más común (inapropiada): 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2"/>
                </a:solidFill>
              </a:rPr>
              <a:t>Eliminar</a:t>
            </a:r>
            <a:r>
              <a:rPr lang="es-MX" sz="2000" dirty="0"/>
              <a:t> las observaciones que no tienen información completa. 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¿Qué más se puede hacer? </a:t>
            </a:r>
          </a:p>
          <a:p>
            <a:pPr marL="0" indent="0">
              <a:buNone/>
            </a:pPr>
            <a:r>
              <a:rPr lang="es-MX" sz="2000" b="1" dirty="0">
                <a:solidFill>
                  <a:srgbClr val="002060"/>
                </a:solidFill>
              </a:rPr>
              <a:t>Imputar valores. </a:t>
            </a:r>
            <a:endParaRPr lang="es-MX" sz="2000" dirty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4" y="227633"/>
            <a:ext cx="9028536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Perdidos | Tema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DE0D3-B3FA-204F-B692-D6A14F3F9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" y="1739309"/>
            <a:ext cx="4457700" cy="4457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6F97C2D4-1C9A-4646-87AF-009E0A6C0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599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875795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Perdidos | Tema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41453-969B-4A0F-806F-3EBB6024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5" y="1368735"/>
            <a:ext cx="10400185" cy="5261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ADBEF03-C69D-4B7B-B8BD-A5CD66E45A48}"/>
              </a:ext>
            </a:extLst>
          </p:cNvPr>
          <p:cNvSpPr txBox="1">
            <a:spLocks/>
          </p:cNvSpPr>
          <p:nvPr/>
        </p:nvSpPr>
        <p:spPr>
          <a:xfrm>
            <a:off x="8621050" y="5252484"/>
            <a:ext cx="3096029" cy="13778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s-ES_tradnl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/>
              <a:buNone/>
              <a:defRPr sz="1600" b="1"/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s-MX" dirty="0"/>
              <a:t>Registro de ventas: 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s-MX" b="0" dirty="0"/>
              <a:t>10 puntos de venta 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s-MX" b="0" dirty="0">
                <a:solidFill>
                  <a:srgbClr val="002060"/>
                </a:solidFill>
              </a:rPr>
              <a:t>34 productos</a:t>
            </a:r>
          </a:p>
          <a:p>
            <a:pPr marL="285750" indent="-285750" algn="l">
              <a:buSzPct val="100000"/>
              <a:buFont typeface="Arial" panose="020B0604020202020204" pitchFamily="34" charset="0"/>
              <a:buChar char="•"/>
            </a:pPr>
            <a:r>
              <a:rPr lang="es-MX" b="0" dirty="0"/>
              <a:t>9 meses de registros</a:t>
            </a:r>
            <a:r>
              <a:rPr lang="es-MX" dirty="0"/>
              <a:t> </a:t>
            </a:r>
            <a:endParaRPr lang="en-US" dirty="0"/>
          </a:p>
        </p:txBody>
      </p:sp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C9ED522F-8F01-A046-B19F-280D648E0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176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556818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Perdidos | Tema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41453-969B-4A0F-806F-3EBB6024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5" y="1368735"/>
            <a:ext cx="10400185" cy="5261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ADBEF03-C69D-4B7B-B8BD-A5CD66E45A48}"/>
              </a:ext>
            </a:extLst>
          </p:cNvPr>
          <p:cNvSpPr txBox="1">
            <a:spLocks/>
          </p:cNvSpPr>
          <p:nvPr/>
        </p:nvSpPr>
        <p:spPr>
          <a:xfrm>
            <a:off x="8599785" y="5188688"/>
            <a:ext cx="3117294" cy="14416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/>
              <a:buNone/>
              <a:defRPr sz="1600" b="1">
                <a:solidFill>
                  <a:schemeClr val="dk1"/>
                </a:solidFill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solidFill>
                  <a:schemeClr val="dk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dk1"/>
                </a:solidFill>
              </a:defRPr>
            </a:lvl9pPr>
          </a:lstStyle>
          <a:p>
            <a:r>
              <a:rPr lang="es-MX" sz="1700" dirty="0"/>
              <a:t>Registro de ventas: 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s-MX" sz="1700" b="0" dirty="0"/>
              <a:t>1900 puntos de venta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s-MX" sz="1700" b="0" dirty="0">
                <a:solidFill>
                  <a:srgbClr val="002060"/>
                </a:solidFill>
              </a:rPr>
              <a:t>100 productos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s-MX" sz="1700" b="0" dirty="0"/>
              <a:t>36 meses de registros </a:t>
            </a:r>
            <a:endParaRPr lang="en-US" sz="1900" b="0" dirty="0"/>
          </a:p>
        </p:txBody>
      </p:sp>
      <p:pic>
        <p:nvPicPr>
          <p:cNvPr id="9" name="Picture 8" descr="Picture 3">
            <a:extLst>
              <a:ext uri="{FF2B5EF4-FFF2-40B4-BE49-F238E27FC236}">
                <a16:creationId xmlns:a16="http://schemas.microsoft.com/office/drawing/2014/main" id="{90F9952D-E353-9F4A-A8B2-CE62FE9A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965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47232" y="1403497"/>
            <a:ext cx="5557088" cy="5230357"/>
          </a:xfrm>
        </p:spPr>
        <p:txBody>
          <a:bodyPr>
            <a:normAutofit/>
          </a:bodyPr>
          <a:lstStyle/>
          <a:p>
            <a:pPr mar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2000" dirty="0"/>
              <a:t>Ejemplo con el primer escenario: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  <a:buFont typeface="Wingdings" pitchFamily="2" charset="2"/>
              <a:buChar char="ü"/>
            </a:pPr>
            <a:r>
              <a:rPr lang="es-MX" sz="2000" dirty="0">
                <a:solidFill>
                  <a:srgbClr val="002060"/>
                </a:solidFill>
              </a:rPr>
              <a:t>10 puntos de venta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  <a:buFont typeface="Wingdings" pitchFamily="2" charset="2"/>
              <a:buChar char="ü"/>
            </a:pPr>
            <a:r>
              <a:rPr lang="es-MX" sz="2000" dirty="0"/>
              <a:t>34 productos distintos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  <a:buFont typeface="Wingdings" pitchFamily="2" charset="2"/>
              <a:buChar char="ü"/>
            </a:pPr>
            <a:r>
              <a:rPr lang="es-MX" sz="2000" dirty="0">
                <a:solidFill>
                  <a:srgbClr val="002060"/>
                </a:solidFill>
              </a:rPr>
              <a:t>9 meses de registro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dirty="0"/>
              <a:t>Google Colab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Favor de seguir el ejercicio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Funciones y paquetes de Python: </a:t>
            </a:r>
            <a:r>
              <a:rPr lang="es-ES_tradnl" sz="2000" dirty="0">
                <a:solidFill>
                  <a:srgbClr val="002060"/>
                </a:solidFill>
              </a:rPr>
              <a:t>Pandas: </a:t>
            </a:r>
            <a:r>
              <a:rPr lang="es-ES_tradnl" sz="2000" dirty="0" err="1">
                <a:solidFill>
                  <a:srgbClr val="002060"/>
                </a:solidFill>
              </a:rPr>
              <a:t>read_csv</a:t>
            </a:r>
            <a:r>
              <a:rPr lang="es-ES_tradnl" sz="2000" dirty="0">
                <a:solidFill>
                  <a:srgbClr val="002060"/>
                </a:solidFill>
              </a:rPr>
              <a:t>(), </a:t>
            </a:r>
            <a:r>
              <a:rPr lang="es-ES_tradnl" sz="2000" dirty="0" err="1">
                <a:solidFill>
                  <a:srgbClr val="002060"/>
                </a:solidFill>
              </a:rPr>
              <a:t>isnull</a:t>
            </a:r>
            <a:r>
              <a:rPr lang="es-ES_tradnl" sz="2000" dirty="0">
                <a:solidFill>
                  <a:srgbClr val="002060"/>
                </a:solidFill>
              </a:rPr>
              <a:t>() y sum()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 | Aprendizaje activo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5" y="1949406"/>
            <a:ext cx="4242935" cy="41850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E7AAA898-2886-0B49-B993-878574E75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98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762847" y="1368735"/>
            <a:ext cx="5841473" cy="5265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/>
              <a:t>¿Habías pensado en el </a:t>
            </a:r>
            <a:r>
              <a:rPr lang="es-MX" sz="2000" b="1" dirty="0">
                <a:solidFill>
                  <a:srgbClr val="002060"/>
                </a:solidFill>
              </a:rPr>
              <a:t>tiempo y esfuerzo </a:t>
            </a:r>
            <a:r>
              <a:rPr lang="es-MX" sz="2000" dirty="0"/>
              <a:t>que es necesario en la </a:t>
            </a:r>
            <a:r>
              <a:rPr lang="es-MX" sz="2000" b="1" dirty="0">
                <a:solidFill>
                  <a:schemeClr val="accent2"/>
                </a:solidFill>
              </a:rPr>
              <a:t>limpieza de datos </a:t>
            </a:r>
            <a:r>
              <a:rPr lang="es-MX" sz="2000" dirty="0"/>
              <a:t>(detección y manejo de valores perdidos)?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>
                <a:solidFill>
                  <a:srgbClr val="002060"/>
                </a:solidFill>
              </a:rPr>
              <a:t>¿Te has enfrentado a una situación simular como en los escenarios planteados? En caso de que sí, </a:t>
            </a:r>
            <a:r>
              <a:rPr lang="es-MX" sz="2000" b="1" dirty="0">
                <a:solidFill>
                  <a:srgbClr val="002060"/>
                </a:solidFill>
              </a:rPr>
              <a:t>¿cómo resolviste la situación? 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/>
              <a:t>¿Consideras que el </a:t>
            </a:r>
            <a:r>
              <a:rPr lang="es-MX" sz="2000" b="1" dirty="0">
                <a:solidFill>
                  <a:schemeClr val="accent2"/>
                </a:solidFill>
              </a:rPr>
              <a:t>detectar e imputar valores perdidos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rgbClr val="002060"/>
                </a:solidFill>
              </a:rPr>
              <a:t>buena práctica diaria</a:t>
            </a:r>
            <a:r>
              <a:rPr lang="es-MX" sz="2000" dirty="0"/>
              <a:t>? ¿Por qué?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Reflexión | Tema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9817" y="1949406"/>
            <a:ext cx="4242934" cy="4163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7B529552-CF40-8E42-A7E3-A86B8480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586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476307" y="1368735"/>
            <a:ext cx="7474688" cy="454296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 dirty="0"/>
              <a:t>El tema 1, Familiarización y Limpieza de Datos, fue una breve introducción sobre la </a:t>
            </a:r>
            <a:r>
              <a:rPr lang="es-MX" sz="1800" b="1" dirty="0">
                <a:solidFill>
                  <a:schemeClr val="accent2"/>
                </a:solidFill>
              </a:rPr>
              <a:t>importancia de contar con datos de calidad</a:t>
            </a:r>
            <a:r>
              <a:rPr lang="es-MX" sz="1800" dirty="0"/>
              <a:t> para poder hacer diferentes análisis. 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 dirty="0"/>
              <a:t>Todos los módulos del diplomado se conectan y cada etapa a desempeñar tiene una reacción en cadena en las demás etapas, es ahí donde radica </a:t>
            </a:r>
            <a:r>
              <a:rPr lang="es-MX" sz="1800" b="1" dirty="0">
                <a:solidFill>
                  <a:srgbClr val="002060"/>
                </a:solidFill>
              </a:rPr>
              <a:t>la importancia de la ingeniería de características </a:t>
            </a:r>
            <a:r>
              <a:rPr lang="es-MX" sz="1800" dirty="0"/>
              <a:t>(limpieza de datos en este caso).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 dirty="0"/>
              <a:t>El eliminar renglones (observaciones) únicamente porque tienen valores faltantes, significa pérdida de información, por lo tanto, el aprender a manejar estas situación y solucionarlas, permite conservar el mayor porcentaje de información posible y ayuda a tener un soporte mayor al momento de tomar decisiones.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Integración | Tema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24465"/>
            <a:ext cx="4065373" cy="573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FC1181-AF45-1543-B7E5-D6B142B70E77}"/>
              </a:ext>
            </a:extLst>
          </p:cNvPr>
          <p:cNvSpPr txBox="1"/>
          <p:nvPr/>
        </p:nvSpPr>
        <p:spPr>
          <a:xfrm>
            <a:off x="4476307" y="5911702"/>
            <a:ext cx="7230140" cy="5590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vert="horz" wrap="square" lIns="91425" tIns="45700" rIns="91425" bIns="45700" rtlCol="0" anchor="t" anchorCtr="0">
            <a:spAutoFit/>
          </a:bodyPr>
          <a:lstStyle>
            <a:defPPr>
              <a:defRPr lang="es-ES_tradnl"/>
            </a:defPPr>
            <a:lvl1pPr indent="0" algn="r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2200" b="1" i="1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  <a:ea typeface="Verdana" charset="0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3pPr>
            <a:lvl4pPr marL="16573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2200">
                <a:latin typeface="Century Gothic" panose="020B0502020202020204" pitchFamily="34" charset="0"/>
                <a:ea typeface="Verdana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s-MX" dirty="0">
                <a:solidFill>
                  <a:schemeClr val="accent2"/>
                </a:solidFill>
              </a:rPr>
              <a:t>+ Datos de Calidad = + Información = +Insigths </a:t>
            </a:r>
          </a:p>
        </p:txBody>
      </p:sp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9A9BD3DB-3FF7-964A-89F8-78A249479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51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Cierre: Concepto clave | Tema 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22441"/>
            <a:ext cx="12192000" cy="5735559"/>
          </a:xfrm>
          <a:prstGeom prst="rect">
            <a:avLst/>
          </a:prstGeom>
          <a:solidFill>
            <a:srgbClr val="BBD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algn="ctr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2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FEBC95-B24F-514D-90D8-97F860845732}"/>
              </a:ext>
            </a:extLst>
          </p:cNvPr>
          <p:cNvSpPr/>
          <p:nvPr/>
        </p:nvSpPr>
        <p:spPr>
          <a:xfrm>
            <a:off x="1912157" y="2296326"/>
            <a:ext cx="8367686" cy="338778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“The ability to 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take data 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– to be able to 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understand it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to </a:t>
            </a:r>
            <a:r>
              <a:rPr lang="en-US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process it, to extract value from it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to </a:t>
            </a:r>
            <a:r>
              <a:rPr lang="en-US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visualise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it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to 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communicate it 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– is going to be a hugely important skill in the next decades.”</a:t>
            </a:r>
          </a:p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400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Hal Varian, Chief Economist, Google.</a:t>
            </a:r>
          </a:p>
        </p:txBody>
      </p:sp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733C20E2-A6E6-AD47-863D-C33B4E9A2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42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9246" y="2146563"/>
            <a:ext cx="9751043" cy="4094079"/>
            <a:chOff x="710313" y="2160812"/>
            <a:chExt cx="9751043" cy="4094079"/>
          </a:xfrm>
        </p:grpSpPr>
        <p:sp>
          <p:nvSpPr>
            <p:cNvPr id="27" name="Rectangle 26"/>
            <p:cNvSpPr/>
            <p:nvPr/>
          </p:nvSpPr>
          <p:spPr>
            <a:xfrm>
              <a:off x="1144265" y="2187544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10313" y="2160812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1144265" y="3265005"/>
              <a:ext cx="9317091" cy="863007"/>
            </a:xfrm>
            <a:prstGeom prst="rect">
              <a:avLst/>
            </a:prstGeom>
            <a:solidFill>
              <a:srgbClr val="1C3D61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10313" y="3238861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144265" y="4346257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10313" y="4307758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1144265" y="5378549"/>
              <a:ext cx="9317091" cy="8620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10313" y="5364298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Panorámica de la sesión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88179" y="2248184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/>
          <a:p>
            <a:pPr lvl="0" algn="l" defTabSz="889000"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s-ES" sz="2000" b="1" kern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Tema 1: Familiarización y Limpieza de Datos</a:t>
            </a:r>
            <a:endParaRPr lang="en-US" sz="2000" b="1" kern="12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8179" y="3325645"/>
            <a:ext cx="8769828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/>
              <a:t>Tema</a:t>
            </a:r>
            <a:r>
              <a:rPr lang="en-US" dirty="0"/>
              <a:t> 2: </a:t>
            </a:r>
            <a:r>
              <a:rPr lang="en-US" dirty="0" err="1"/>
              <a:t>Tratamiento</a:t>
            </a:r>
            <a:r>
              <a:rPr lang="en-US" dirty="0"/>
              <a:t> de Variables e </a:t>
            </a:r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88179" y="4406897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3: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Reducción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Dimensionalidad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8179" y="5439109"/>
            <a:ext cx="8480181" cy="712474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Cierre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sesión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5864" y="1343941"/>
            <a:ext cx="2035735" cy="516155"/>
            <a:chOff x="238991" y="1390514"/>
            <a:chExt cx="2980520" cy="755703"/>
          </a:xfrm>
        </p:grpSpPr>
        <p:grpSp>
          <p:nvGrpSpPr>
            <p:cNvPr id="46" name="Group 45"/>
            <p:cNvGrpSpPr/>
            <p:nvPr/>
          </p:nvGrpSpPr>
          <p:grpSpPr>
            <a:xfrm>
              <a:off x="238991" y="1390514"/>
              <a:ext cx="755703" cy="755703"/>
              <a:chOff x="4514381" y="5355965"/>
              <a:chExt cx="1217066" cy="12170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14381" y="5355965"/>
                <a:ext cx="1217066" cy="1217066"/>
              </a:xfrm>
              <a:prstGeom prst="ellipse">
                <a:avLst/>
              </a:prstGeom>
              <a:gradFill flip="none" rotWithShape="1">
                <a:gsLst>
                  <a:gs pos="0">
                    <a:srgbClr val="03819F">
                      <a:shade val="30000"/>
                      <a:satMod val="115000"/>
                    </a:srgbClr>
                  </a:gs>
                  <a:gs pos="50000">
                    <a:srgbClr val="03819F">
                      <a:shade val="67500"/>
                      <a:satMod val="115000"/>
                    </a:srgbClr>
                  </a:gs>
                  <a:gs pos="100000">
                    <a:srgbClr val="03819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20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665715" y="5508436"/>
                <a:ext cx="914399" cy="9143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" sx="102000" sy="102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6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</a:rPr>
                  <a:t>1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10045" y="1445200"/>
              <a:ext cx="2009466" cy="63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b="1" dirty="0"/>
                <a:t>Sesión Síncrona 1</a:t>
              </a:r>
            </a:p>
            <a:p>
              <a:r>
                <a:rPr lang="es-MX" sz="1100" dirty="0">
                  <a:solidFill>
                    <a:srgbClr val="03819F"/>
                  </a:solidFill>
                </a:rPr>
                <a:t>Aprender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49086" y="1323511"/>
            <a:ext cx="2193814" cy="55701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sys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100"/>
          </a:p>
        </p:txBody>
      </p:sp>
      <p:pic>
        <p:nvPicPr>
          <p:cNvPr id="29" name="Picture 28" descr="Picture 3">
            <a:extLst>
              <a:ext uri="{FF2B5EF4-FFF2-40B4-BE49-F238E27FC236}">
                <a16:creationId xmlns:a16="http://schemas.microsoft.com/office/drawing/2014/main" id="{8821D686-CFA2-7C4E-87E5-8B4722FA0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076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648450" y="2526707"/>
            <a:ext cx="4968225" cy="3323946"/>
          </a:xfr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 algn="r">
              <a:buSzPts val="3000"/>
              <a:buNone/>
            </a:pPr>
            <a:r>
              <a:rPr lang="es-ES" sz="2000" b="1" i="1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“En medio de una pandemia que ha transformado la forma de trabajar, vender e interactuar de las personas, la ciencia de datos y la transformación digital se han vuelto necesarias para cualquier compañía.“</a:t>
            </a:r>
          </a:p>
          <a:p>
            <a:pPr marL="0" indent="0" algn="r">
              <a:buSzPts val="3000"/>
              <a:buNone/>
            </a:pPr>
            <a:r>
              <a:rPr lang="es-ES" sz="1800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-</a:t>
            </a:r>
            <a:r>
              <a:rPr lang="es-ES" sz="1800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Leandro </a:t>
            </a:r>
            <a:r>
              <a:rPr lang="es-ES" sz="1800" dirty="0" err="1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Rodríquez</a:t>
            </a:r>
            <a:r>
              <a:rPr lang="es-ES" sz="1800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</a:t>
            </a:r>
            <a:br>
              <a:rPr lang="es-ES" sz="1800" dirty="0">
                <a:solidFill>
                  <a:schemeClr val="accent2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</a:br>
            <a:r>
              <a:rPr lang="es-ES" sz="1800" dirty="0">
                <a:solidFill>
                  <a:srgbClr val="002060"/>
                </a:solidFill>
                <a:effectLst>
                  <a:glow rad="1270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Forbes México (Mayo, 2021)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Bienvenida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B49D0-2A80-FB4E-8D44-D626679143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39" r="5872"/>
          <a:stretch/>
        </p:blipFill>
        <p:spPr>
          <a:xfrm>
            <a:off x="533400" y="2120902"/>
            <a:ext cx="5429250" cy="3561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Picture 3">
            <a:extLst>
              <a:ext uri="{FF2B5EF4-FFF2-40B4-BE49-F238E27FC236}">
                <a16:creationId xmlns:a16="http://schemas.microsoft.com/office/drawing/2014/main" id="{3F6E4126-E424-ED4A-B27B-80CF54FFE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496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104247" y="1570846"/>
            <a:ext cx="7673909" cy="7862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Tratamiento de Variables e Ingeniería de Características, ¿Cómo nos beneficia?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2</a:t>
            </a:r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E75DA53-5B3C-4EA8-B2DD-03699CE575F9}"/>
              </a:ext>
            </a:extLst>
          </p:cNvPr>
          <p:cNvSpPr txBox="1">
            <a:spLocks/>
          </p:cNvSpPr>
          <p:nvPr/>
        </p:nvSpPr>
        <p:spPr>
          <a:xfrm>
            <a:off x="5104247" y="2357130"/>
            <a:ext cx="6597979" cy="427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latin typeface="+mj-lt"/>
                <a:cs typeface="Arial" panose="020B0604020202020204" pitchFamily="34" charset="0"/>
              </a:rPr>
              <a:t>Ingeniería de Características es el </a:t>
            </a:r>
            <a:r>
              <a:rPr lang="es-ES" sz="18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proceso por el cual le damos un valor agregado a nuestros datos</a:t>
            </a:r>
            <a:r>
              <a:rPr lang="es-ES" sz="1800" dirty="0">
                <a:latin typeface="+mj-lt"/>
                <a:cs typeface="Arial" panose="020B0604020202020204" pitchFamily="34" charset="0"/>
              </a:rPr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¿Por qué es tan importante?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latin typeface="+mj-lt"/>
                <a:cs typeface="Arial" panose="020B0604020202020204" pitchFamily="34" charset="0"/>
              </a:rPr>
              <a:t>Por su impacto y “atractivo”. 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1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Impacto: En todas las etapas del proceso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1800" dirty="0">
                <a:latin typeface="+mj-lt"/>
                <a:cs typeface="Arial" panose="020B0604020202020204" pitchFamily="34" charset="0"/>
              </a:rPr>
              <a:t>“Atractivo”: Al ser las personas capaces de ver más allá, de lo que a simple vista los datos reflejan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AF9F4-4184-3649-81AE-45E2B67F6F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63" t="-25" r="7011" b="25"/>
          <a:stretch/>
        </p:blipFill>
        <p:spPr>
          <a:xfrm>
            <a:off x="762000" y="2357130"/>
            <a:ext cx="3632506" cy="32813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2BDF2F0B-2666-464A-8A54-B03A19D9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803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2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/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3655926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2</a:t>
            </a:r>
            <a:endParaRPr lang="en-US" sz="1600" b="1" dirty="0"/>
          </a:p>
        </p:txBody>
      </p:sp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8CA56E01-2147-7247-A3FB-E4F02B182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446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230678" y="2342611"/>
            <a:ext cx="5486401" cy="3367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¿Qué son valores atípicos?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/>
              <a:t>Son aquellas observaciones, que dentro de un </a:t>
            </a:r>
            <a:r>
              <a:rPr lang="es-MX" sz="2000" b="1" dirty="0">
                <a:solidFill>
                  <a:schemeClr val="accent2"/>
                </a:solidFill>
              </a:rPr>
              <a:t>conjunto de datos </a:t>
            </a:r>
            <a:r>
              <a:rPr lang="es-MX" sz="2000" dirty="0"/>
              <a:t>se comportan extrañamente </a:t>
            </a:r>
            <a:r>
              <a:rPr lang="es-MX" sz="2000" b="1" dirty="0">
                <a:solidFill>
                  <a:schemeClr val="accent2"/>
                </a:solidFill>
              </a:rPr>
              <a:t>más grandes o pequeños </a:t>
            </a:r>
            <a:r>
              <a:rPr lang="es-MX" sz="2000" dirty="0"/>
              <a:t>que los demás.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400" b="1" dirty="0">
                <a:solidFill>
                  <a:srgbClr val="002060"/>
                </a:solidFill>
              </a:rPr>
              <a:t>¿Por qué son tan importantes?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/>
              <a:t>Una sola </a:t>
            </a:r>
            <a:r>
              <a:rPr lang="es-MX" sz="2000" b="1" dirty="0">
                <a:solidFill>
                  <a:schemeClr val="accent2"/>
                </a:solidFill>
              </a:rPr>
              <a:t>observación atípica </a:t>
            </a:r>
            <a:r>
              <a:rPr lang="es-MX" sz="2000" dirty="0"/>
              <a:t>puede cambiar totalmente los resultados.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875795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Atípicos | Tema 2.1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2C88D-FEBB-EF40-893A-2FB7B1EDD6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42611"/>
            <a:ext cx="4914900" cy="3276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7D5EB7A2-7414-C347-9690-2E41D2387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3568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28A12-1617-41D0-8443-B35283CF2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Ejemplo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siguiente</a:t>
            </a:r>
            <a:r>
              <a:rPr lang="en-US" sz="2000" dirty="0"/>
              <a:t> </a:t>
            </a:r>
            <a:r>
              <a:rPr lang="en-US" sz="2000" dirty="0" err="1"/>
              <a:t>tabla</a:t>
            </a:r>
            <a:r>
              <a:rPr lang="en-US" sz="2000" dirty="0"/>
              <a:t> se </a:t>
            </a:r>
            <a:r>
              <a:rPr lang="en-US" sz="2000" dirty="0" err="1"/>
              <a:t>muestran</a:t>
            </a:r>
            <a:r>
              <a:rPr lang="en-US" sz="2000" dirty="0"/>
              <a:t> las </a:t>
            </a:r>
            <a:r>
              <a:rPr lang="en-US" sz="2000" dirty="0" err="1"/>
              <a:t>calificaciones</a:t>
            </a:r>
            <a:r>
              <a:rPr lang="en-US" sz="2000" dirty="0"/>
              <a:t> del primer </a:t>
            </a:r>
            <a:r>
              <a:rPr lang="en-US" sz="2000" dirty="0" err="1"/>
              <a:t>parcial</a:t>
            </a:r>
            <a:r>
              <a:rPr lang="en-US" sz="2000" dirty="0"/>
              <a:t> de un </a:t>
            </a:r>
            <a:r>
              <a:rPr lang="en-US" sz="2000" dirty="0" err="1"/>
              <a:t>grupo</a:t>
            </a:r>
            <a:r>
              <a:rPr lang="en-US" sz="2000" dirty="0"/>
              <a:t> con 10 </a:t>
            </a:r>
            <a:r>
              <a:rPr lang="en-US" sz="2000" dirty="0" err="1"/>
              <a:t>estudiantes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Se </a:t>
            </a:r>
            <a:r>
              <a:rPr lang="en-US" sz="2000" dirty="0" err="1"/>
              <a:t>acerca</a:t>
            </a:r>
            <a:r>
              <a:rPr lang="en-US" sz="2000" dirty="0"/>
              <a:t> la </a:t>
            </a:r>
            <a:r>
              <a:rPr lang="en-US" sz="2000" dirty="0" err="1"/>
              <a:t>primera</a:t>
            </a:r>
            <a:r>
              <a:rPr lang="en-US" sz="2000" dirty="0"/>
              <a:t> </a:t>
            </a:r>
            <a:r>
              <a:rPr lang="en-US" sz="2000" dirty="0" err="1"/>
              <a:t>evaluación</a:t>
            </a:r>
            <a:r>
              <a:rPr lang="en-US" sz="2000" dirty="0"/>
              <a:t> al </a:t>
            </a:r>
            <a:r>
              <a:rPr lang="en-US" sz="2000" dirty="0" err="1"/>
              <a:t>desempeño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profesores</a:t>
            </a:r>
            <a:r>
              <a:rPr lang="en-US" sz="2000" dirty="0"/>
              <a:t>, </a:t>
            </a:r>
            <a:r>
              <a:rPr lang="en-US" sz="2000" dirty="0" err="1"/>
              <a:t>donde</a:t>
            </a:r>
            <a:r>
              <a:rPr lang="en-US" sz="2000" dirty="0"/>
              <a:t> los </a:t>
            </a:r>
            <a:r>
              <a:rPr lang="en-US" sz="2000" dirty="0" err="1"/>
              <a:t>directores</a:t>
            </a:r>
            <a:r>
              <a:rPr lang="en-US" sz="2000" dirty="0"/>
              <a:t> de </a:t>
            </a:r>
            <a:r>
              <a:rPr lang="en-US" sz="2000" dirty="0" err="1"/>
              <a:t>departamento</a:t>
            </a:r>
            <a:r>
              <a:rPr lang="en-US" sz="2000" dirty="0"/>
              <a:t> </a:t>
            </a:r>
            <a:r>
              <a:rPr lang="en-US" sz="2000" dirty="0" err="1"/>
              <a:t>utilizan</a:t>
            </a:r>
            <a:r>
              <a:rPr lang="en-US" sz="2000" dirty="0"/>
              <a:t> el </a:t>
            </a:r>
            <a:r>
              <a:rPr lang="en-US" sz="2000" dirty="0" err="1"/>
              <a:t>promedio</a:t>
            </a:r>
            <a:r>
              <a:rPr lang="en-US" sz="2000" dirty="0"/>
              <a:t> general del </a:t>
            </a:r>
            <a:r>
              <a:rPr lang="en-US" sz="2000" dirty="0" err="1"/>
              <a:t>grupo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métrica</a:t>
            </a:r>
            <a:r>
              <a:rPr lang="en-US" sz="2000" dirty="0"/>
              <a:t> de </a:t>
            </a:r>
            <a:r>
              <a:rPr lang="en-US" sz="2000" dirty="0" err="1"/>
              <a:t>desempeño</a:t>
            </a:r>
            <a:r>
              <a:rPr lang="en-US" sz="2000" dirty="0"/>
              <a:t> del </a:t>
            </a:r>
            <a:r>
              <a:rPr lang="en-US" sz="2000" dirty="0" err="1"/>
              <a:t>profesor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¿</a:t>
            </a:r>
            <a:r>
              <a:rPr lang="en-US" sz="2000" b="1" dirty="0" err="1">
                <a:solidFill>
                  <a:schemeClr val="accent2"/>
                </a:solidFill>
              </a:rPr>
              <a:t>Qué</a:t>
            </a:r>
            <a:r>
              <a:rPr lang="en-US" sz="2000" b="1" dirty="0">
                <a:solidFill>
                  <a:schemeClr val="accent2"/>
                </a:solidFill>
              </a:rPr>
              <a:t> es lo que </a:t>
            </a:r>
            <a:r>
              <a:rPr lang="en-US" sz="2000" b="1" dirty="0" err="1">
                <a:solidFill>
                  <a:schemeClr val="accent2"/>
                </a:solidFill>
              </a:rPr>
              <a:t>pueden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observar</a:t>
            </a:r>
            <a:r>
              <a:rPr lang="en-US" sz="20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09B16-0C04-4522-839B-F34850CD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84" y="227633"/>
            <a:ext cx="8763036" cy="658694"/>
          </a:xfrm>
        </p:spPr>
        <p:txBody>
          <a:bodyPr>
            <a:noAutofit/>
          </a:bodyPr>
          <a:lstStyle/>
          <a:p>
            <a:r>
              <a:rPr lang="es-ES_tradnl" dirty="0"/>
              <a:t>Tratamiento de Valores Atípicos | Tema 2.1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538D95-B4A1-4593-A68E-2AA7524B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140140"/>
              </p:ext>
            </p:extLst>
          </p:nvPr>
        </p:nvGraphicFramePr>
        <p:xfrm>
          <a:off x="694006" y="1891923"/>
          <a:ext cx="4388357" cy="421874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29960">
                  <a:extLst>
                    <a:ext uri="{9D8B030D-6E8A-4147-A177-3AD203B41FA5}">
                      <a16:colId xmlns:a16="http://schemas.microsoft.com/office/drawing/2014/main" val="3907666998"/>
                    </a:ext>
                  </a:extLst>
                </a:gridCol>
                <a:gridCol w="2758397">
                  <a:extLst>
                    <a:ext uri="{9D8B030D-6E8A-4147-A177-3AD203B41FA5}">
                      <a16:colId xmlns:a16="http://schemas.microsoft.com/office/drawing/2014/main" val="1592516712"/>
                    </a:ext>
                  </a:extLst>
                </a:gridCol>
              </a:tblGrid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Alumno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Calificaciones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00764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2500407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1820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0694572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73826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1226648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87031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2957235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2136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4266911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3772"/>
                  </a:ext>
                </a:extLst>
              </a:tr>
            </a:tbl>
          </a:graphicData>
        </a:graphic>
      </p:graphicFrame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F962E6BF-A94A-5042-B1B6-C936617D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448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51831A-22AE-4886-B647-DA66746A95A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9939410"/>
              </p:ext>
            </p:extLst>
          </p:nvPr>
        </p:nvGraphicFramePr>
        <p:xfrm>
          <a:off x="369002" y="1368425"/>
          <a:ext cx="5557837" cy="52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B3CE03A-AE6B-4B85-9C41-DF4F9B7B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84" y="227633"/>
            <a:ext cx="8918325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Atípicos | Tema 2.1</a:t>
            </a:r>
            <a:endParaRPr lang="en-US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ACE9B55-5915-467E-A9DE-1F065E72C4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489952"/>
              </p:ext>
            </p:extLst>
          </p:nvPr>
        </p:nvGraphicFramePr>
        <p:xfrm>
          <a:off x="5945520" y="1368425"/>
          <a:ext cx="5557837" cy="52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31ED6B2-BE21-457C-A3CA-4734AC9CF668}"/>
              </a:ext>
            </a:extLst>
          </p:cNvPr>
          <p:cNvSpPr txBox="1">
            <a:spLocks/>
          </p:cNvSpPr>
          <p:nvPr/>
        </p:nvSpPr>
        <p:spPr>
          <a:xfrm>
            <a:off x="3567727" y="5438717"/>
            <a:ext cx="2178312" cy="781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b="1" dirty="0" err="1">
                <a:ea typeface="+mn-ea"/>
              </a:rPr>
              <a:t>Promedio</a:t>
            </a:r>
            <a:r>
              <a:rPr lang="en-US" sz="1600" b="1" dirty="0">
                <a:ea typeface="+mn-ea"/>
              </a:rPr>
              <a:t>: 82.7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767F861-04B7-4922-A4C6-FE9CEEEB2F64}"/>
              </a:ext>
            </a:extLst>
          </p:cNvPr>
          <p:cNvSpPr txBox="1">
            <a:spLocks/>
          </p:cNvSpPr>
          <p:nvPr/>
        </p:nvSpPr>
        <p:spPr>
          <a:xfrm>
            <a:off x="9217160" y="5489575"/>
            <a:ext cx="2178312" cy="781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600" b="1" dirty="0" err="1">
                <a:ea typeface="+mn-ea"/>
              </a:rPr>
              <a:t>Promedio</a:t>
            </a:r>
            <a:r>
              <a:rPr lang="en-US" sz="1600" b="1" dirty="0">
                <a:ea typeface="+mn-ea"/>
              </a:rPr>
              <a:t>: 88.6</a:t>
            </a:r>
          </a:p>
        </p:txBody>
      </p:sp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ECB134A8-6E92-274F-9E7A-CE6371825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6494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206246" y="1305729"/>
            <a:ext cx="5663573" cy="5158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/>
              <a:t>Práctica más común (inapropiada): </a:t>
            </a:r>
          </a:p>
          <a:p>
            <a:pPr marL="0" indent="0">
              <a:buNone/>
            </a:pPr>
            <a:r>
              <a:rPr lang="es-MX" sz="2000" dirty="0"/>
              <a:t>Eliminar las observaciones con valores atípicos. </a:t>
            </a:r>
          </a:p>
          <a:p>
            <a:pPr>
              <a:buFont typeface="+mj-lt"/>
              <a:buAutoNum type="arabicPeriod"/>
            </a:pPr>
            <a:r>
              <a:rPr lang="es-MX" sz="2000" dirty="0"/>
              <a:t>¿Qué más se puede hacer? 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2"/>
                </a:solidFill>
              </a:rPr>
              <a:t>Indagar en la causa raíz de estos valores y tomar acciones sobre qué hacer (ver diagrama). </a:t>
            </a:r>
          </a:p>
          <a:p>
            <a:pPr>
              <a:buSzPct val="100000"/>
              <a:buFont typeface="+mj-lt"/>
              <a:buAutoNum type="arabicPeriod" startAt="2"/>
            </a:pPr>
            <a:r>
              <a:rPr lang="es-MX" sz="2000" dirty="0">
                <a:solidFill>
                  <a:srgbClr val="002060"/>
                </a:solidFill>
              </a:rPr>
              <a:t>¿Cómo lo van a hacer?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1283" y="227633"/>
            <a:ext cx="9028535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Atípicos | Tema 2.1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C8BAB6-C0E3-4F3C-B51D-0F033BF1A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0199"/>
              </p:ext>
            </p:extLst>
          </p:nvPr>
        </p:nvGraphicFramePr>
        <p:xfrm>
          <a:off x="322180" y="1582232"/>
          <a:ext cx="5398136" cy="4605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C0605347-23AB-A74D-9897-2FFD16C43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3920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AA9CF-FDF3-43C9-BBDB-3FDC1EBDC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734" y="1365248"/>
            <a:ext cx="5557088" cy="526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Transformación logarítmica: </a:t>
            </a:r>
          </a:p>
          <a:p>
            <a:pPr>
              <a:buSzPct val="100000"/>
            </a:pPr>
            <a:r>
              <a:rPr lang="es-MX" dirty="0"/>
              <a:t>Valores atípicos – Asimetría</a:t>
            </a:r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 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7DD90-438A-41BD-8AD6-B1EAE80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84" y="227633"/>
            <a:ext cx="9208948" cy="658694"/>
          </a:xfrm>
        </p:spPr>
        <p:txBody>
          <a:bodyPr>
            <a:normAutofit/>
          </a:bodyPr>
          <a:lstStyle/>
          <a:p>
            <a:r>
              <a:rPr lang="es-ES_tradnl" dirty="0"/>
              <a:t>Tratamiento de Valores Atípicos | Tema 2.1</a:t>
            </a:r>
            <a:endParaRPr lang="en-US" dirty="0"/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AF6EE39-2CE3-44B4-ADD2-536061CAD102}"/>
              </a:ext>
            </a:extLst>
          </p:cNvPr>
          <p:cNvSpPr txBox="1">
            <a:spLocks/>
          </p:cNvSpPr>
          <p:nvPr/>
        </p:nvSpPr>
        <p:spPr>
          <a:xfrm>
            <a:off x="5650511" y="1285892"/>
            <a:ext cx="5946065" cy="3365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400" b="1" dirty="0">
                <a:solidFill>
                  <a:srgbClr val="002060"/>
                </a:solidFill>
              </a:rPr>
              <a:t>Escalamiento</a:t>
            </a:r>
          </a:p>
          <a:p>
            <a:pPr>
              <a:buSzPct val="100000"/>
            </a:pPr>
            <a:r>
              <a:rPr lang="es-MX" dirty="0"/>
              <a:t>Transformación para que las variables estén dentro de un rango más pequeño</a:t>
            </a:r>
          </a:p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Normalización [0,1] y estandarización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1C3762-98CE-466B-9EE4-55CFB85EA5E0}"/>
                  </a:ext>
                </a:extLst>
              </p:cNvPr>
              <p:cNvSpPr txBox="1"/>
              <p:nvPr/>
            </p:nvSpPr>
            <p:spPr>
              <a:xfrm>
                <a:off x="7125600" y="4472990"/>
                <a:ext cx="2995885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normalizada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MX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1C3762-98CE-466B-9EE4-55CFB85E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00" y="4472990"/>
                <a:ext cx="2995885" cy="441211"/>
              </a:xfrm>
              <a:prstGeom prst="rect">
                <a:avLst/>
              </a:prstGeom>
              <a:blipFill>
                <a:blip r:embed="rId2"/>
                <a:stretch>
                  <a:fillRect l="-4641" t="-5556" r="-1688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1A3FD-38D5-4C52-9C0C-61F4661C27B4}"/>
                  </a:ext>
                </a:extLst>
              </p:cNvPr>
              <p:cNvSpPr txBox="1"/>
              <p:nvPr/>
            </p:nvSpPr>
            <p:spPr>
              <a:xfrm>
                <a:off x="7125600" y="5199776"/>
                <a:ext cx="2838790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estandarizada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𝑒𝑎𝑛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11A3FD-38D5-4C52-9C0C-61F4661C2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00" y="5199776"/>
                <a:ext cx="2838790" cy="441211"/>
              </a:xfrm>
              <a:prstGeom prst="rect">
                <a:avLst/>
              </a:prstGeom>
              <a:blipFill>
                <a:blip r:embed="rId3"/>
                <a:stretch>
                  <a:fillRect l="-4889" t="-2778" r="-1333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D00017C-54EA-492D-B0B9-2A465508A671}"/>
              </a:ext>
            </a:extLst>
          </p:cNvPr>
          <p:cNvSpPr/>
          <p:nvPr/>
        </p:nvSpPr>
        <p:spPr>
          <a:xfrm>
            <a:off x="6344092" y="5926562"/>
            <a:ext cx="5706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accent2"/>
                </a:solidFill>
              </a:rPr>
              <a:t>* </a:t>
            </a:r>
            <a:r>
              <a:rPr lang="en-US" sz="1400" i="1" dirty="0" err="1">
                <a:solidFill>
                  <a:schemeClr val="accent2"/>
                </a:solidFill>
              </a:rPr>
              <a:t>Diferencias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en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escalas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en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diferentes</a:t>
            </a:r>
            <a:r>
              <a:rPr lang="en-US" sz="1400" i="1" dirty="0">
                <a:solidFill>
                  <a:schemeClr val="accent2"/>
                </a:solidFill>
              </a:rPr>
              <a:t> variables </a:t>
            </a:r>
            <a:r>
              <a:rPr lang="en-US" sz="1400" i="1" dirty="0" err="1">
                <a:solidFill>
                  <a:schemeClr val="accent2"/>
                </a:solidFill>
              </a:rPr>
              <a:t>pueden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incrementar</a:t>
            </a:r>
            <a:r>
              <a:rPr lang="en-US" sz="1400" i="1" dirty="0">
                <a:solidFill>
                  <a:schemeClr val="accent2"/>
                </a:solidFill>
              </a:rPr>
              <a:t> la </a:t>
            </a:r>
            <a:r>
              <a:rPr lang="en-US" sz="1400" i="1" dirty="0" err="1">
                <a:solidFill>
                  <a:schemeClr val="accent2"/>
                </a:solidFill>
              </a:rPr>
              <a:t>complejidad</a:t>
            </a:r>
            <a:r>
              <a:rPr lang="en-US" sz="1400" i="1" dirty="0">
                <a:solidFill>
                  <a:schemeClr val="accent2"/>
                </a:solidFill>
              </a:rPr>
              <a:t> de </a:t>
            </a:r>
            <a:r>
              <a:rPr lang="en-US" sz="1400" i="1" dirty="0" err="1">
                <a:solidFill>
                  <a:schemeClr val="accent2"/>
                </a:solidFill>
              </a:rPr>
              <a:t>modelar</a:t>
            </a:r>
            <a:r>
              <a:rPr lang="en-US" sz="1400" i="1" dirty="0">
                <a:solidFill>
                  <a:schemeClr val="accent2"/>
                </a:solidFill>
              </a:rPr>
              <a:t> una </a:t>
            </a:r>
            <a:r>
              <a:rPr lang="en-US" sz="1400" i="1" dirty="0" err="1">
                <a:solidFill>
                  <a:schemeClr val="accent2"/>
                </a:solidFill>
              </a:rPr>
              <a:t>situación</a:t>
            </a:r>
            <a:r>
              <a:rPr lang="en-US" sz="1400" i="1" dirty="0">
                <a:solidFill>
                  <a:schemeClr val="accent2"/>
                </a:solidFill>
              </a:rPr>
              <a:t> </a:t>
            </a:r>
            <a:r>
              <a:rPr lang="en-US" sz="1400" i="1" dirty="0" err="1">
                <a:solidFill>
                  <a:schemeClr val="accent2"/>
                </a:solidFill>
              </a:rPr>
              <a:t>problema</a:t>
            </a:r>
            <a:r>
              <a:rPr lang="en-US" sz="1400" i="1" dirty="0">
                <a:solidFill>
                  <a:schemeClr val="accent2"/>
                </a:solidFill>
              </a:rPr>
              <a:t> (km, pesos, personas, </a:t>
            </a:r>
            <a:r>
              <a:rPr lang="en-US" sz="1400" i="1" dirty="0" err="1">
                <a:solidFill>
                  <a:schemeClr val="accent2"/>
                </a:solidFill>
              </a:rPr>
              <a:t>unidades</a:t>
            </a:r>
            <a:r>
              <a:rPr lang="en-US" sz="1400" i="1" dirty="0">
                <a:solidFill>
                  <a:schemeClr val="accent2"/>
                </a:solidFill>
              </a:rPr>
              <a:t>, etc.)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4041E-6009-8B44-9415-0DA700D4AB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47" y="3404384"/>
            <a:ext cx="4558375" cy="30196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84041C9C-1A7C-4246-9E0D-D9A1C6D6A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07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AA9CF-FDF3-43C9-BBDB-3FDC1EBDC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734" y="1006436"/>
            <a:ext cx="5557088" cy="1466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Transformación logarítmica: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7DD90-438A-41BD-8AD6-B1EAE809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Tratamiento de Valores Atípicos| Tema 2.1</a:t>
            </a:r>
            <a:endParaRPr lang="en-US" dirty="0"/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AF6EE39-2CE3-44B4-ADD2-536061CAD102}"/>
              </a:ext>
            </a:extLst>
          </p:cNvPr>
          <p:cNvSpPr txBox="1">
            <a:spLocks/>
          </p:cNvSpPr>
          <p:nvPr/>
        </p:nvSpPr>
        <p:spPr>
          <a:xfrm>
            <a:off x="6971489" y="886327"/>
            <a:ext cx="4831534" cy="308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400" b="1" dirty="0">
                <a:solidFill>
                  <a:srgbClr val="002060"/>
                </a:solidFill>
              </a:rPr>
              <a:t>Escalamiento: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0017C-54EA-492D-B0B9-2A465508A671}"/>
              </a:ext>
            </a:extLst>
          </p:cNvPr>
          <p:cNvSpPr/>
          <p:nvPr/>
        </p:nvSpPr>
        <p:spPr>
          <a:xfrm>
            <a:off x="6971488" y="2106811"/>
            <a:ext cx="52205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Normalización</a:t>
            </a:r>
            <a:r>
              <a:rPr lang="en-US" b="1" dirty="0">
                <a:solidFill>
                  <a:schemeClr val="accent2"/>
                </a:solidFill>
              </a:rPr>
              <a:t>: </a:t>
            </a:r>
          </a:p>
          <a:p>
            <a:r>
              <a:rPr lang="en-US" sz="1600" dirty="0"/>
              <a:t>from </a:t>
            </a:r>
            <a:r>
              <a:rPr lang="en-US" sz="1600" dirty="0" err="1"/>
              <a:t>sklearn.preprocessing</a:t>
            </a:r>
            <a:r>
              <a:rPr lang="en-US" sz="1600" dirty="0"/>
              <a:t> import </a:t>
            </a:r>
            <a:r>
              <a:rPr lang="en-US" sz="1600" dirty="0" err="1"/>
              <a:t>MinMaxScaler</a:t>
            </a:r>
            <a:endParaRPr lang="en-US" sz="1600" dirty="0"/>
          </a:p>
          <a:p>
            <a:r>
              <a:rPr lang="en-US" sz="1600" dirty="0"/>
              <a:t>scaler = </a:t>
            </a:r>
            <a:r>
              <a:rPr lang="en-US" sz="1600" dirty="0" err="1"/>
              <a:t>MinMaxScaler</a:t>
            </a:r>
            <a:r>
              <a:rPr lang="en-US" sz="1600" dirty="0"/>
              <a:t>()</a:t>
            </a:r>
          </a:p>
          <a:p>
            <a:r>
              <a:rPr lang="en-US" sz="1600" dirty="0"/>
              <a:t>scaled = </a:t>
            </a:r>
            <a:r>
              <a:rPr lang="en-US" sz="1600" dirty="0" err="1"/>
              <a:t>scaler.fit_transform</a:t>
            </a:r>
            <a:r>
              <a:rPr lang="en-US" sz="1600" dirty="0"/>
              <a:t>(</a:t>
            </a:r>
            <a:r>
              <a:rPr lang="en-US" sz="1600" dirty="0" err="1"/>
              <a:t>datos</a:t>
            </a:r>
            <a:r>
              <a:rPr lang="en-US" sz="16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29FF0C-01E1-4CA6-933D-D82DB945B277}"/>
              </a:ext>
            </a:extLst>
          </p:cNvPr>
          <p:cNvSpPr/>
          <p:nvPr/>
        </p:nvSpPr>
        <p:spPr>
          <a:xfrm>
            <a:off x="6971489" y="3385220"/>
            <a:ext cx="52205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Estandarización</a:t>
            </a:r>
            <a:r>
              <a:rPr lang="en-US" sz="1600" b="1" dirty="0"/>
              <a:t>: </a:t>
            </a:r>
          </a:p>
          <a:p>
            <a:r>
              <a:rPr lang="en-US" sz="1600" dirty="0"/>
              <a:t>from </a:t>
            </a:r>
            <a:r>
              <a:rPr lang="en-US" sz="1600" dirty="0" err="1"/>
              <a:t>sklearn.preprocessing</a:t>
            </a:r>
            <a:r>
              <a:rPr lang="en-US" sz="1600" dirty="0"/>
              <a:t> import </a:t>
            </a:r>
            <a:r>
              <a:rPr lang="en-US" sz="1600" dirty="0" err="1"/>
              <a:t>StandardScaler</a:t>
            </a:r>
            <a:endParaRPr lang="en-US" sz="1600" dirty="0"/>
          </a:p>
          <a:p>
            <a:r>
              <a:rPr lang="en-US" sz="1600" dirty="0"/>
              <a:t>scaler = </a:t>
            </a:r>
            <a:r>
              <a:rPr lang="en-US" sz="1600" dirty="0" err="1"/>
              <a:t>StandardScaler</a:t>
            </a:r>
            <a:r>
              <a:rPr lang="en-US" sz="1600" dirty="0"/>
              <a:t>()</a:t>
            </a:r>
          </a:p>
          <a:p>
            <a:r>
              <a:rPr lang="en-US" sz="1600" dirty="0"/>
              <a:t>scaled = </a:t>
            </a:r>
            <a:r>
              <a:rPr lang="en-US" sz="1600" dirty="0" err="1"/>
              <a:t>scaler.fit_transform</a:t>
            </a:r>
            <a:r>
              <a:rPr lang="en-US" sz="1600" dirty="0"/>
              <a:t>(</a:t>
            </a:r>
            <a:r>
              <a:rPr lang="en-US" sz="1600" dirty="0" err="1"/>
              <a:t>datos</a:t>
            </a:r>
            <a:r>
              <a:rPr lang="en-US" sz="160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F8DFE-2D6C-49E3-B101-855716082922}"/>
              </a:ext>
            </a:extLst>
          </p:cNvPr>
          <p:cNvSpPr/>
          <p:nvPr/>
        </p:nvSpPr>
        <p:spPr>
          <a:xfrm>
            <a:off x="490368" y="2331523"/>
            <a:ext cx="47018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Log transformation:</a:t>
            </a:r>
          </a:p>
          <a:p>
            <a:r>
              <a:rPr lang="en-US" sz="1600" dirty="0"/>
              <a:t> import </a:t>
            </a:r>
            <a:r>
              <a:rPr lang="en-US" sz="1600" dirty="0" err="1"/>
              <a:t>numpy</a:t>
            </a:r>
            <a:r>
              <a:rPr lang="en-US" sz="1600" dirty="0"/>
              <a:t> as np</a:t>
            </a:r>
          </a:p>
          <a:p>
            <a:r>
              <a:rPr lang="en-US" sz="1600" dirty="0"/>
              <a:t>z = np.log(x)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9EB8E-B5EC-4CA6-AF92-A5B39672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import numpy as np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2348DBD-263C-49A9-95D5-DDA943D37BD0}"/>
              </a:ext>
            </a:extLst>
          </p:cNvPr>
          <p:cNvSpPr txBox="1">
            <a:spLocks/>
          </p:cNvSpPr>
          <p:nvPr/>
        </p:nvSpPr>
        <p:spPr>
          <a:xfrm>
            <a:off x="490369" y="4140620"/>
            <a:ext cx="5338932" cy="2092236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ea typeface="+mn-ea"/>
              </a:rPr>
              <a:t>¿</a:t>
            </a:r>
            <a:r>
              <a:rPr lang="en-US" sz="2000" b="1" dirty="0" err="1">
                <a:ea typeface="+mn-ea"/>
              </a:rPr>
              <a:t>Cuando</a:t>
            </a:r>
            <a:r>
              <a:rPr lang="en-US" sz="2000" b="1" dirty="0">
                <a:ea typeface="+mn-ea"/>
              </a:rPr>
              <a:t> </a:t>
            </a:r>
            <a:r>
              <a:rPr lang="en-US" sz="2000" b="1" dirty="0" err="1">
                <a:ea typeface="+mn-ea"/>
              </a:rPr>
              <a:t>aplicar</a:t>
            </a:r>
            <a:r>
              <a:rPr lang="en-US" sz="2000" b="1" dirty="0">
                <a:ea typeface="+mn-ea"/>
              </a:rPr>
              <a:t> </a:t>
            </a:r>
            <a:r>
              <a:rPr lang="en-US" sz="2000" b="1" dirty="0" err="1">
                <a:ea typeface="+mn-ea"/>
              </a:rPr>
              <a:t>qué</a:t>
            </a:r>
            <a:r>
              <a:rPr lang="en-US" sz="2000" b="1" dirty="0">
                <a:ea typeface="+mn-ea"/>
              </a:rPr>
              <a:t>?</a:t>
            </a:r>
          </a:p>
          <a:p>
            <a:pPr marL="0" indent="0">
              <a:buFont typeface="Arial"/>
              <a:buNone/>
            </a:pPr>
            <a:r>
              <a:rPr lang="en-US" sz="1600" dirty="0" err="1">
                <a:ea typeface="+mn-ea"/>
              </a:rPr>
              <a:t>Depende</a:t>
            </a:r>
            <a:r>
              <a:rPr lang="en-US" sz="1600" dirty="0">
                <a:ea typeface="+mn-ea"/>
              </a:rPr>
              <a:t> de los </a:t>
            </a:r>
            <a:r>
              <a:rPr lang="en-US" sz="1600" dirty="0" err="1">
                <a:ea typeface="+mn-ea"/>
              </a:rPr>
              <a:t>datos</a:t>
            </a:r>
            <a:r>
              <a:rPr lang="en-US" sz="1600" dirty="0">
                <a:ea typeface="+mn-ea"/>
              </a:rPr>
              <a:t>: </a:t>
            </a:r>
          </a:p>
          <a:p>
            <a:pPr>
              <a:buSzPct val="100000"/>
            </a:pPr>
            <a:r>
              <a:rPr lang="en-US" sz="1600" dirty="0" err="1">
                <a:solidFill>
                  <a:srgbClr val="002060"/>
                </a:solidFill>
                <a:ea typeface="+mn-ea"/>
              </a:rPr>
              <a:t>Estandarizar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cuando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los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datos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siguen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una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distribución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normal</a:t>
            </a:r>
          </a:p>
          <a:p>
            <a:pPr>
              <a:buSzPct val="100000"/>
            </a:pPr>
            <a:r>
              <a:rPr lang="en-US" sz="1600" dirty="0" err="1">
                <a:ea typeface="+mn-ea"/>
              </a:rPr>
              <a:t>Normalizar</a:t>
            </a:r>
            <a:r>
              <a:rPr lang="en-US" sz="1600" dirty="0">
                <a:ea typeface="+mn-ea"/>
              </a:rPr>
              <a:t> y </a:t>
            </a:r>
            <a:r>
              <a:rPr lang="en-US" sz="1600" dirty="0" err="1">
                <a:ea typeface="+mn-ea"/>
              </a:rPr>
              <a:t>transformación</a:t>
            </a:r>
            <a:r>
              <a:rPr lang="en-US" sz="1600" dirty="0">
                <a:ea typeface="+mn-ea"/>
              </a:rPr>
              <a:t> </a:t>
            </a:r>
            <a:r>
              <a:rPr lang="en-US" sz="1600" dirty="0" err="1">
                <a:ea typeface="+mn-ea"/>
              </a:rPr>
              <a:t>logaritmica</a:t>
            </a:r>
            <a:r>
              <a:rPr lang="en-US" sz="1600" dirty="0">
                <a:ea typeface="+mn-ea"/>
              </a:rPr>
              <a:t> </a:t>
            </a:r>
            <a:r>
              <a:rPr lang="en-US" sz="1600" dirty="0" err="1">
                <a:ea typeface="+mn-ea"/>
              </a:rPr>
              <a:t>cuando</a:t>
            </a:r>
            <a:r>
              <a:rPr lang="en-US" sz="1600" dirty="0">
                <a:ea typeface="+mn-ea"/>
              </a:rPr>
              <a:t> los </a:t>
            </a:r>
            <a:r>
              <a:rPr lang="en-US" sz="1600" dirty="0" err="1">
                <a:ea typeface="+mn-ea"/>
              </a:rPr>
              <a:t>datos</a:t>
            </a:r>
            <a:r>
              <a:rPr lang="en-US" sz="1600" dirty="0">
                <a:ea typeface="+mn-ea"/>
              </a:rPr>
              <a:t> no </a:t>
            </a:r>
            <a:r>
              <a:rPr lang="en-US" sz="1600" dirty="0" err="1">
                <a:ea typeface="+mn-ea"/>
              </a:rPr>
              <a:t>siguen</a:t>
            </a:r>
            <a:r>
              <a:rPr lang="en-US" sz="1600" dirty="0">
                <a:ea typeface="+mn-ea"/>
              </a:rPr>
              <a:t> una </a:t>
            </a:r>
            <a:r>
              <a:rPr lang="en-US" sz="1600" dirty="0" err="1">
                <a:ea typeface="+mn-ea"/>
              </a:rPr>
              <a:t>distribución</a:t>
            </a:r>
            <a:r>
              <a:rPr lang="en-US" sz="1600" dirty="0">
                <a:ea typeface="+mn-ea"/>
              </a:rPr>
              <a:t> normal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1C3D352-022A-4BCD-8F68-D725C283F4CC}"/>
              </a:ext>
            </a:extLst>
          </p:cNvPr>
          <p:cNvSpPr txBox="1">
            <a:spLocks/>
          </p:cNvSpPr>
          <p:nvPr/>
        </p:nvSpPr>
        <p:spPr>
          <a:xfrm>
            <a:off x="6971489" y="4718903"/>
            <a:ext cx="4974077" cy="1692858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2060"/>
                </a:solidFill>
                <a:ea typeface="+mn-ea"/>
              </a:rPr>
              <a:t>Lo major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siempre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es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probar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a typeface="+mn-ea"/>
              </a:rPr>
              <a:t>diferentes</a:t>
            </a:r>
            <a:r>
              <a:rPr lang="en-US" sz="1600" b="1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a typeface="+mn-ea"/>
              </a:rPr>
              <a:t>escenarios</a:t>
            </a:r>
            <a:r>
              <a:rPr lang="en-US" sz="1600" b="1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con </a:t>
            </a:r>
            <a:r>
              <a:rPr lang="en-US" sz="1600" b="1" dirty="0" err="1">
                <a:solidFill>
                  <a:srgbClr val="002060"/>
                </a:solidFill>
                <a:ea typeface="+mn-ea"/>
              </a:rPr>
              <a:t>diferentes</a:t>
            </a:r>
            <a:r>
              <a:rPr lang="en-US" sz="1600" b="1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ea typeface="+mn-ea"/>
              </a:rPr>
              <a:t>transformaciones</a:t>
            </a:r>
            <a:r>
              <a:rPr lang="en-US" sz="1600" b="1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y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analizar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y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concluir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con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cuál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conjunto de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datos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el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modelo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tiene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 major </a:t>
            </a:r>
            <a:r>
              <a:rPr lang="en-US" sz="1600" dirty="0" err="1">
                <a:solidFill>
                  <a:srgbClr val="002060"/>
                </a:solidFill>
                <a:ea typeface="+mn-ea"/>
              </a:rPr>
              <a:t>desempeño</a:t>
            </a:r>
            <a:r>
              <a:rPr lang="en-US" sz="1600" dirty="0">
                <a:solidFill>
                  <a:srgbClr val="002060"/>
                </a:solidFill>
                <a:ea typeface="+mn-ea"/>
              </a:rPr>
              <a:t>. </a:t>
            </a:r>
          </a:p>
        </p:txBody>
      </p:sp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AF2F2ADA-2F16-8140-8A91-FCC819EF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305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4465"/>
            <a:ext cx="12192000" cy="57335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C69D46-49B1-FD46-8408-D69DBB5C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 | </a:t>
            </a:r>
            <a:r>
              <a:rPr lang="es-MX" i="1" dirty="0" err="1"/>
              <a:t>BreakOut</a:t>
            </a:r>
            <a:r>
              <a:rPr lang="es-MX" i="1" dirty="0"/>
              <a:t> </a:t>
            </a:r>
            <a:r>
              <a:rPr lang="es-MX" i="1" dirty="0" err="1"/>
              <a:t>Rooms</a:t>
            </a:r>
            <a:r>
              <a:rPr lang="es-MX" i="1" dirty="0"/>
              <a:t> </a:t>
            </a:r>
            <a:r>
              <a:rPr lang="es-MX" dirty="0"/>
              <a:t>(BOR)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65D9CA2-74D7-1B42-984C-1B532D69F3E1}"/>
              </a:ext>
            </a:extLst>
          </p:cNvPr>
          <p:cNvSpPr/>
          <p:nvPr/>
        </p:nvSpPr>
        <p:spPr>
          <a:xfrm>
            <a:off x="6615288" y="3397793"/>
            <a:ext cx="3628464" cy="246506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bg1">
                <a:lumMod val="85000"/>
                <a:alpha val="6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AA4B1B-9967-074B-8657-D68EB4CC23D9}"/>
              </a:ext>
            </a:extLst>
          </p:cNvPr>
          <p:cNvSpPr txBox="1"/>
          <p:nvPr/>
        </p:nvSpPr>
        <p:spPr>
          <a:xfrm>
            <a:off x="420315" y="1927654"/>
            <a:ext cx="3620345" cy="42136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Font typeface="Arial"/>
              <a:buChar char="•"/>
              <a:defRPr sz="2000"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600"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Al unirte,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aparecerá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un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mensaje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Después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estarás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con un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grupo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pequeño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de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compañeros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</p:txBody>
      </p:sp>
      <p:pic>
        <p:nvPicPr>
          <p:cNvPr id="1026" name="Picture 2" descr="Zoom Breakout Rooms Masterclass - Jan Ke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859" y="2153962"/>
            <a:ext cx="3114476" cy="8886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AFC78801-3E7C-8C43-9BD7-A11A25916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233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47232" y="1391477"/>
            <a:ext cx="5557088" cy="5242377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Favor de seguir el ejercicio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 | Aprendizaje activo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5" y="1949406"/>
            <a:ext cx="4242935" cy="41850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A590B01A-C4F7-4C40-BF21-FDC2F3FF3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50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 principal del módulo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989736" y="1368735"/>
            <a:ext cx="4835472" cy="526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rgbClr val="002060"/>
                </a:solidFill>
              </a:rPr>
              <a:t>Ingeniería de Características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Seleccionarás las </a:t>
            </a:r>
            <a:r>
              <a:rPr lang="es-ES" sz="2000" b="1" dirty="0">
                <a:solidFill>
                  <a:schemeClr val="accent2"/>
                </a:solidFill>
              </a:rPr>
              <a:t>características de las bases de datos </a:t>
            </a:r>
            <a:r>
              <a:rPr lang="es-ES" sz="2000" dirty="0"/>
              <a:t>más importantes por su importancia para la visualización o por su </a:t>
            </a:r>
            <a:r>
              <a:rPr lang="es-ES" sz="2000" b="1" dirty="0">
                <a:solidFill>
                  <a:srgbClr val="002060"/>
                </a:solidFill>
              </a:rPr>
              <a:t>importancia en mejorar la exactitud, precisión de un modelo de datos</a:t>
            </a:r>
            <a:r>
              <a:rPr lang="es-ES" sz="2000" dirty="0"/>
              <a:t>.</a:t>
            </a:r>
            <a:endParaRPr lang="es-MX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389" y="1117060"/>
            <a:ext cx="6405187" cy="574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CB6854F5-E6D8-5F44-957E-0BC8F77C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6965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/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3655926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2</a:t>
            </a:r>
            <a:endParaRPr lang="en-US" sz="1600" b="1" dirty="0"/>
          </a:p>
        </p:txBody>
      </p:sp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9856D50A-E250-7E47-88E7-797C5FA74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6564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690681" y="2023400"/>
            <a:ext cx="6179139" cy="3971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Antes: 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2000" b="1" dirty="0">
                <a:solidFill>
                  <a:schemeClr val="accent2"/>
                </a:solidFill>
              </a:rPr>
              <a:t>Variables binarias: </a:t>
            </a:r>
            <a:r>
              <a:rPr lang="es-MX" sz="2000" dirty="0"/>
              <a:t>0-1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2000" b="1" dirty="0">
                <a:solidFill>
                  <a:srgbClr val="002060"/>
                </a:solidFill>
              </a:rPr>
              <a:t>Variables categóricas: </a:t>
            </a:r>
            <a:r>
              <a:rPr lang="es-MX" sz="2000" dirty="0">
                <a:solidFill>
                  <a:srgbClr val="002060"/>
                </a:solidFill>
              </a:rPr>
              <a:t>Contienen “etiquetas” y no valores numéricos</a:t>
            </a:r>
          </a:p>
          <a:p>
            <a:pPr marL="457200" lvl="1" indent="0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s-MX" sz="2000" dirty="0">
                <a:solidFill>
                  <a:srgbClr val="002060"/>
                </a:solidFill>
              </a:rPr>
              <a:t>Resultado de prueba: Positivo / Negativo</a:t>
            </a:r>
          </a:p>
          <a:p>
            <a:pPr marL="457200" lvl="1" indent="0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s-MX" sz="2000" dirty="0">
                <a:solidFill>
                  <a:srgbClr val="002060"/>
                </a:solidFill>
              </a:rPr>
              <a:t>Evaluación: Excelente (5) – Pésimo (1)</a:t>
            </a:r>
          </a:p>
          <a:p>
            <a:pPr marL="457200" lvl="1" indent="0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s-MX" sz="2000" dirty="0">
                <a:solidFill>
                  <a:srgbClr val="002060"/>
                </a:solidFill>
              </a:rPr>
              <a:t>En modelos de Aprendizaje de Máquina, varios algoritmos requieren de la transformación de variables categóricas a numéricas, por lo tanto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accent2"/>
                </a:solidFill>
              </a:rPr>
              <a:t>One-hot encoding.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378BC5-1B8D-4B35-AFA2-5CF0CA2AC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56813"/>
              </p:ext>
            </p:extLst>
          </p:nvPr>
        </p:nvGraphicFramePr>
        <p:xfrm>
          <a:off x="485345" y="2324729"/>
          <a:ext cx="500105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0527">
                  <a:extLst>
                    <a:ext uri="{9D8B030D-6E8A-4147-A177-3AD203B41FA5}">
                      <a16:colId xmlns:a16="http://schemas.microsoft.com/office/drawing/2014/main" val="4277922010"/>
                    </a:ext>
                  </a:extLst>
                </a:gridCol>
                <a:gridCol w="2500527">
                  <a:extLst>
                    <a:ext uri="{9D8B030D-6E8A-4147-A177-3AD203B41FA5}">
                      <a16:colId xmlns:a16="http://schemas.microsoft.com/office/drawing/2014/main" val="2610170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Paciente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Resultado de Prueba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18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Ramona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4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Clara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04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Beatriz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77207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F3A593-5569-4F0E-9311-D81A46877AE0}"/>
              </a:ext>
            </a:extLst>
          </p:cNvPr>
          <p:cNvSpPr txBox="1">
            <a:spLocks/>
          </p:cNvSpPr>
          <p:nvPr/>
        </p:nvSpPr>
        <p:spPr>
          <a:xfrm>
            <a:off x="485345" y="1508171"/>
            <a:ext cx="5001054" cy="658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400" b="1" dirty="0">
                <a:solidFill>
                  <a:schemeClr val="bg1"/>
                </a:solidFill>
                <a:ea typeface="+mn-ea"/>
              </a:rPr>
              <a:t>V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ariable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Categórica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Binaria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(Positivo:1, Negativo:0)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0DF79AA-9DC4-4299-A981-1376297A702A}"/>
              </a:ext>
            </a:extLst>
          </p:cNvPr>
          <p:cNvSpPr txBox="1">
            <a:spLocks/>
          </p:cNvSpPr>
          <p:nvPr/>
        </p:nvSpPr>
        <p:spPr>
          <a:xfrm>
            <a:off x="485345" y="4008946"/>
            <a:ext cx="5001054" cy="658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400" b="1" dirty="0">
                <a:solidFill>
                  <a:schemeClr val="bg1"/>
                </a:solidFill>
                <a:ea typeface="+mn-ea"/>
              </a:rPr>
              <a:t>V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ariable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Categórica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(Con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más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de 2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niveles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)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40BE21E-0D93-4C17-A9B2-1F4B1C1A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926440"/>
              </p:ext>
            </p:extLst>
          </p:nvPr>
        </p:nvGraphicFramePr>
        <p:xfrm>
          <a:off x="485345" y="4868497"/>
          <a:ext cx="500105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0527">
                  <a:extLst>
                    <a:ext uri="{9D8B030D-6E8A-4147-A177-3AD203B41FA5}">
                      <a16:colId xmlns:a16="http://schemas.microsoft.com/office/drawing/2014/main" val="4277922010"/>
                    </a:ext>
                  </a:extLst>
                </a:gridCol>
                <a:gridCol w="2500527">
                  <a:extLst>
                    <a:ext uri="{9D8B030D-6E8A-4147-A177-3AD203B41FA5}">
                      <a16:colId xmlns:a16="http://schemas.microsoft.com/office/drawing/2014/main" val="2610170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Cliente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Calificación de Servicio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18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Ramona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5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4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Clara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04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Beatriz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77207"/>
                  </a:ext>
                </a:extLst>
              </a:tr>
            </a:tbl>
          </a:graphicData>
        </a:graphic>
      </p:graphicFrame>
      <p:pic>
        <p:nvPicPr>
          <p:cNvPr id="9" name="Picture 8" descr="Picture 3">
            <a:extLst>
              <a:ext uri="{FF2B5EF4-FFF2-40B4-BE49-F238E27FC236}">
                <a16:creationId xmlns:a16="http://schemas.microsoft.com/office/drawing/2014/main" id="{B64EE13D-FE59-FF4B-A75F-5A619C259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8087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28A12-1617-41D0-8443-B35283CF2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5163" y="1539220"/>
            <a:ext cx="5557088" cy="5094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One hot encoding (+2 </a:t>
            </a:r>
            <a:r>
              <a:rPr lang="en-US" sz="2400" b="1" dirty="0" err="1">
                <a:solidFill>
                  <a:srgbClr val="002060"/>
                </a:solidFill>
              </a:rPr>
              <a:t>niveles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Crear </a:t>
            </a:r>
            <a:r>
              <a:rPr lang="es-ES" sz="2000" b="1" dirty="0">
                <a:solidFill>
                  <a:srgbClr val="002060"/>
                </a:solidFill>
              </a:rPr>
              <a:t>nuevas variables </a:t>
            </a:r>
            <a:r>
              <a:rPr lang="es-ES" sz="2000" dirty="0"/>
              <a:t>(variables que van a ser binarias) para determinar si una observación corresponde a algún nivel específico de una variable, a estas variables también se le conocen como </a:t>
            </a:r>
            <a:r>
              <a:rPr lang="es-ES" sz="2000" b="1" dirty="0">
                <a:solidFill>
                  <a:schemeClr val="accent2"/>
                </a:solidFill>
              </a:rPr>
              <a:t>variables </a:t>
            </a:r>
            <a:r>
              <a:rPr lang="es-ES" sz="2000" b="1" dirty="0" err="1">
                <a:solidFill>
                  <a:schemeClr val="accent2"/>
                </a:solidFill>
              </a:rPr>
              <a:t>dummies</a:t>
            </a:r>
            <a:r>
              <a:rPr lang="es-ES" sz="2000" dirty="0"/>
              <a:t>.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09B16-0C04-4522-839B-F34850CD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19EA46-48CD-445D-823B-65F18FC35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93182"/>
              </p:ext>
            </p:extLst>
          </p:nvPr>
        </p:nvGraphicFramePr>
        <p:xfrm>
          <a:off x="587679" y="2306603"/>
          <a:ext cx="5346190" cy="148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73095">
                  <a:extLst>
                    <a:ext uri="{9D8B030D-6E8A-4147-A177-3AD203B41FA5}">
                      <a16:colId xmlns:a16="http://schemas.microsoft.com/office/drawing/2014/main" val="4277922010"/>
                    </a:ext>
                  </a:extLst>
                </a:gridCol>
                <a:gridCol w="2673095">
                  <a:extLst>
                    <a:ext uri="{9D8B030D-6E8A-4147-A177-3AD203B41FA5}">
                      <a16:colId xmlns:a16="http://schemas.microsoft.com/office/drawing/2014/main" val="2610170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Cliente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Calificación de Servicio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8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Ramona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24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Clara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4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Beatriz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77207"/>
                  </a:ext>
                </a:extLst>
              </a:tr>
            </a:tbl>
          </a:graphicData>
        </a:graphic>
      </p:graphicFrame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BF6F434-6C9C-4522-9255-24E806E6BE8B}"/>
              </a:ext>
            </a:extLst>
          </p:cNvPr>
          <p:cNvSpPr txBox="1">
            <a:spLocks/>
          </p:cNvSpPr>
          <p:nvPr/>
        </p:nvSpPr>
        <p:spPr>
          <a:xfrm>
            <a:off x="587678" y="1539220"/>
            <a:ext cx="5346189" cy="658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400" b="1" dirty="0">
                <a:solidFill>
                  <a:schemeClr val="bg1"/>
                </a:solidFill>
                <a:ea typeface="+mn-ea"/>
              </a:rPr>
              <a:t>V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ariable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Categórica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(Con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más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 de 2 </a:t>
            </a:r>
            <a:r>
              <a:rPr lang="en-US" sz="1400" b="1" dirty="0" err="1">
                <a:solidFill>
                  <a:schemeClr val="bg1"/>
                </a:solidFill>
                <a:ea typeface="+mn-ea"/>
              </a:rPr>
              <a:t>niveles</a:t>
            </a:r>
            <a:r>
              <a:rPr lang="en-US" sz="1400" b="1" dirty="0">
                <a:solidFill>
                  <a:schemeClr val="bg1"/>
                </a:solidFill>
                <a:ea typeface="+mn-ea"/>
              </a:rPr>
              <a:t>)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FD744FC-C880-4388-A0F2-DC356DC870FB}"/>
              </a:ext>
            </a:extLst>
          </p:cNvPr>
          <p:cNvSpPr txBox="1">
            <a:spLocks/>
          </p:cNvSpPr>
          <p:nvPr/>
        </p:nvSpPr>
        <p:spPr>
          <a:xfrm>
            <a:off x="587679" y="4069138"/>
            <a:ext cx="5346191" cy="658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400" b="1" dirty="0" err="1">
                <a:solidFill>
                  <a:schemeClr val="bg1"/>
                </a:solidFill>
                <a:ea typeface="+mn-ea"/>
              </a:rPr>
              <a:t>Tranformación</a:t>
            </a:r>
            <a:r>
              <a:rPr lang="es-MX" sz="1400" b="1" dirty="0">
                <a:solidFill>
                  <a:schemeClr val="bg1"/>
                </a:solidFill>
                <a:ea typeface="+mn-ea"/>
              </a:rPr>
              <a:t> con </a:t>
            </a:r>
            <a:r>
              <a:rPr lang="es-MX" sz="1400" b="1" dirty="0" err="1">
                <a:solidFill>
                  <a:schemeClr val="bg1"/>
                </a:solidFill>
                <a:ea typeface="+mn-ea"/>
              </a:rPr>
              <a:t>One</a:t>
            </a:r>
            <a:r>
              <a:rPr lang="es-MX" sz="1400" b="1" dirty="0">
                <a:solidFill>
                  <a:schemeClr val="bg1"/>
                </a:solidFill>
                <a:ea typeface="+mn-ea"/>
              </a:rPr>
              <a:t> Hot </a:t>
            </a:r>
            <a:r>
              <a:rPr lang="es-MX" sz="1400" b="1" dirty="0" err="1">
                <a:solidFill>
                  <a:schemeClr val="bg1"/>
                </a:solidFill>
                <a:ea typeface="+mn-ea"/>
              </a:rPr>
              <a:t>Encoding</a:t>
            </a:r>
            <a:endParaRPr lang="en-US" sz="1400" b="1" dirty="0">
              <a:solidFill>
                <a:schemeClr val="bg1"/>
              </a:solidFill>
              <a:ea typeface="+mn-ea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BA4207A-5619-42A3-B883-40147F58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861004"/>
              </p:ext>
            </p:extLst>
          </p:nvPr>
        </p:nvGraphicFramePr>
        <p:xfrm>
          <a:off x="587680" y="4772203"/>
          <a:ext cx="5346192" cy="182298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91032">
                  <a:extLst>
                    <a:ext uri="{9D8B030D-6E8A-4147-A177-3AD203B41FA5}">
                      <a16:colId xmlns:a16="http://schemas.microsoft.com/office/drawing/2014/main" val="347213673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2982834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62185674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76340507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238322184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339809133"/>
                    </a:ext>
                  </a:extLst>
                </a:gridCol>
              </a:tblGrid>
              <a:tr h="349066">
                <a:tc rowSpan="2"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Cliente</a:t>
                      </a:r>
                      <a:endParaRPr lang="en-US" sz="11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Servicio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86699"/>
                  </a:ext>
                </a:extLst>
              </a:tr>
              <a:tr h="349066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1: </a:t>
                      </a:r>
                    </a:p>
                    <a:p>
                      <a:pPr algn="ctr"/>
                      <a:r>
                        <a:rPr lang="es-MX" sz="1100" dirty="0"/>
                        <a:t>Pésimo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2: </a:t>
                      </a:r>
                    </a:p>
                    <a:p>
                      <a:pPr algn="ctr"/>
                      <a:r>
                        <a:rPr lang="es-MX" sz="1100" dirty="0"/>
                        <a:t>Malo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3: </a:t>
                      </a:r>
                    </a:p>
                    <a:p>
                      <a:pPr algn="ctr"/>
                      <a:r>
                        <a:rPr lang="es-MX" sz="1100" dirty="0"/>
                        <a:t>Regular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4: </a:t>
                      </a:r>
                    </a:p>
                    <a:p>
                      <a:pPr algn="ctr"/>
                      <a:r>
                        <a:rPr lang="es-MX" sz="1100" dirty="0"/>
                        <a:t>Bueno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5: Excelente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317936"/>
                  </a:ext>
                </a:extLst>
              </a:tr>
              <a:tr h="349066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Ramona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077280"/>
                  </a:ext>
                </a:extLst>
              </a:tr>
              <a:tr h="349066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Clara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36503"/>
                  </a:ext>
                </a:extLst>
              </a:tr>
              <a:tr h="349066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Beatriz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292756"/>
                  </a:ext>
                </a:extLst>
              </a:tr>
            </a:tbl>
          </a:graphicData>
        </a:graphic>
      </p:graphicFrame>
      <p:pic>
        <p:nvPicPr>
          <p:cNvPr id="10" name="Picture 9" descr="Picture 3">
            <a:extLst>
              <a:ext uri="{FF2B5EF4-FFF2-40B4-BE49-F238E27FC236}">
                <a16:creationId xmlns:a16="http://schemas.microsoft.com/office/drawing/2014/main" id="{D521810F-DB5E-F64D-AED7-F857D87A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4833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17915" y="2108695"/>
            <a:ext cx="7151905" cy="3367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Antes: </a:t>
            </a:r>
          </a:p>
          <a:p>
            <a:r>
              <a:rPr lang="es-MX" sz="2000" b="1" dirty="0">
                <a:solidFill>
                  <a:schemeClr val="accent2"/>
                </a:solidFill>
              </a:rPr>
              <a:t>Variables </a:t>
            </a:r>
            <a:r>
              <a:rPr lang="es-MX" sz="2000" b="1" dirty="0" err="1">
                <a:solidFill>
                  <a:schemeClr val="accent2"/>
                </a:solidFill>
              </a:rPr>
              <a:t>string</a:t>
            </a:r>
            <a:r>
              <a:rPr lang="es-MX" sz="2000" b="1" dirty="0">
                <a:solidFill>
                  <a:schemeClr val="accent2"/>
                </a:solidFill>
              </a:rPr>
              <a:t>: </a:t>
            </a:r>
            <a:r>
              <a:rPr lang="es-MX" sz="2000" dirty="0"/>
              <a:t>Enunciado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002060"/>
                </a:solidFill>
              </a:rPr>
              <a:t>Nombre completo: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Ana Luisa Masetto Herrera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Nombre(s): Ana Luisa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Apellido(s): Masetto Herrera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16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rgbClr val="002060"/>
                </a:solidFill>
              </a:rPr>
              <a:t>Amenidades: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Estacionamiento, 2 recámaras, 3 baños, cocina equipada, etc.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Estacionamiento: Si o No (1-0)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Número de recámaras: 2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Número de baños: 3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	Cocina equipada: Si o No (1-0)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 err="1">
                <a:solidFill>
                  <a:schemeClr val="accent2"/>
                </a:solidFill>
              </a:rPr>
              <a:t>Feature</a:t>
            </a:r>
            <a:r>
              <a:rPr lang="es-MX" sz="2000" b="1" dirty="0">
                <a:solidFill>
                  <a:schemeClr val="accent2"/>
                </a:solidFill>
              </a:rPr>
              <a:t> Split (separación de datos).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578F510-DCD0-4590-8137-A7AC66D78EC2}"/>
              </a:ext>
            </a:extLst>
          </p:cNvPr>
          <p:cNvSpPr txBox="1">
            <a:spLocks/>
          </p:cNvSpPr>
          <p:nvPr/>
        </p:nvSpPr>
        <p:spPr>
          <a:xfrm>
            <a:off x="663407" y="5475767"/>
            <a:ext cx="3547556" cy="103085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400" b="1" i="1" dirty="0">
                <a:solidFill>
                  <a:srgbClr val="002060"/>
                </a:solidFill>
                <a:ea typeface="+mn-ea"/>
              </a:rPr>
              <a:t>Importancia: </a:t>
            </a:r>
            <a:r>
              <a:rPr lang="es-MX" sz="1400" dirty="0">
                <a:solidFill>
                  <a:srgbClr val="002060"/>
                </a:solidFill>
                <a:ea typeface="+mn-ea"/>
              </a:rPr>
              <a:t>Extraer información útil de una observación que en conjunto no se puede procesar con sencillez. </a:t>
            </a:r>
            <a:endParaRPr lang="en-US" sz="1400" dirty="0">
              <a:solidFill>
                <a:srgbClr val="002060"/>
              </a:solidFill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791FB-8DCB-1742-9251-4D06F73FD3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63" y="1562100"/>
            <a:ext cx="3467100" cy="3467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Picture 3">
            <a:extLst>
              <a:ext uri="{FF2B5EF4-FFF2-40B4-BE49-F238E27FC236}">
                <a16:creationId xmlns:a16="http://schemas.microsoft.com/office/drawing/2014/main" id="{954E4EAF-4156-834E-A474-F393BA0F3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5447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86399" y="2207171"/>
            <a:ext cx="6383421" cy="35528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/>
              <a:t>Antes: 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2"/>
                </a:solidFill>
              </a:rPr>
              <a:t>Series de tiempo: </a:t>
            </a:r>
            <a:r>
              <a:rPr lang="es-MX" sz="2000" dirty="0"/>
              <a:t>Se</a:t>
            </a:r>
            <a:r>
              <a:rPr lang="es-ES" sz="2000" dirty="0" err="1"/>
              <a:t>cuencia</a:t>
            </a:r>
            <a:r>
              <a:rPr lang="es-ES" sz="2000" dirty="0"/>
              <a:t> de observaciones sobre intervalos de tiempo separados de manera regular (</a:t>
            </a:r>
            <a:r>
              <a:rPr lang="es-ES" sz="2000" dirty="0" err="1"/>
              <a:t>Minitab</a:t>
            </a:r>
            <a:r>
              <a:rPr lang="es-ES" sz="2000" dirty="0"/>
              <a:t>, 2019).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rgbClr val="002060"/>
                </a:solidFill>
              </a:rPr>
              <a:t>Formato de fecha: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chemeClr val="accent2"/>
                </a:solidFill>
              </a:rPr>
              <a:t>23-03-2020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2000" b="1" dirty="0">
              <a:solidFill>
                <a:schemeClr val="accent2"/>
              </a:solidFill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¿Qué podría ser más práctico para usar próximamente en nuestros modelos? </a:t>
            </a:r>
          </a:p>
          <a:p>
            <a:pPr marL="1143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rgbClr val="002060"/>
                </a:solidFill>
              </a:rPr>
              <a:t>Extraer: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MX" sz="1800" dirty="0"/>
              <a:t>Días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MX" sz="1800" dirty="0">
                <a:solidFill>
                  <a:srgbClr val="002060"/>
                </a:solidFill>
              </a:rPr>
              <a:t>Meses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MX" sz="1800" dirty="0"/>
              <a:t>Años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rgbClr val="002060"/>
                </a:solidFill>
              </a:rPr>
              <a:t>Construir nuevas características: </a:t>
            </a:r>
          </a:p>
          <a:p>
            <a:pPr lvl="1">
              <a:lnSpc>
                <a:spcPct val="100000"/>
              </a:lnSpc>
            </a:pPr>
            <a:r>
              <a:rPr lang="es-MX" sz="1800" dirty="0"/>
              <a:t>¿Cuántos años/días/meses han pasado desde el registro hasta hoy?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14DF0-6348-7941-92C3-09A34DC3B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75" y="2454821"/>
            <a:ext cx="4479817" cy="29852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E3F5E9BA-4940-CD48-9609-6A01E8905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8272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28A12-1617-41D0-8443-B35283CF2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Ejemplo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09B16-0C04-4522-839B-F34850CD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Distribución de Variables | Tema 2.2</a:t>
            </a:r>
            <a:endParaRPr 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790BA3C-E47C-41D2-AE0D-700DB0C016D1}"/>
              </a:ext>
            </a:extLst>
          </p:cNvPr>
          <p:cNvSpPr txBox="1">
            <a:spLocks/>
          </p:cNvSpPr>
          <p:nvPr/>
        </p:nvSpPr>
        <p:spPr>
          <a:xfrm>
            <a:off x="663407" y="5311584"/>
            <a:ext cx="4722474" cy="103085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1600" b="1" dirty="0">
                <a:solidFill>
                  <a:srgbClr val="002060"/>
                </a:solidFill>
                <a:ea typeface="+mn-ea"/>
              </a:rPr>
              <a:t>Importancia: </a:t>
            </a:r>
            <a:r>
              <a:rPr lang="es-MX" sz="1600" dirty="0">
                <a:solidFill>
                  <a:srgbClr val="002060"/>
                </a:solidFill>
                <a:ea typeface="+mn-ea"/>
              </a:rPr>
              <a:t>Extraer información útil de una observación que en conjunto no se puede procesar con sencillez. </a:t>
            </a:r>
            <a:endParaRPr lang="en-US" sz="1600" dirty="0">
              <a:solidFill>
                <a:srgbClr val="002060"/>
              </a:solidFill>
              <a:ea typeface="+mn-ea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295447A-B01B-4AF7-A3C2-A82DD1C26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73539"/>
              </p:ext>
            </p:extLst>
          </p:nvPr>
        </p:nvGraphicFramePr>
        <p:xfrm>
          <a:off x="6096001" y="1832185"/>
          <a:ext cx="5693920" cy="31466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8784">
                  <a:extLst>
                    <a:ext uri="{9D8B030D-6E8A-4147-A177-3AD203B41FA5}">
                      <a16:colId xmlns:a16="http://schemas.microsoft.com/office/drawing/2014/main" val="3738740129"/>
                    </a:ext>
                  </a:extLst>
                </a:gridCol>
                <a:gridCol w="1138784">
                  <a:extLst>
                    <a:ext uri="{9D8B030D-6E8A-4147-A177-3AD203B41FA5}">
                      <a16:colId xmlns:a16="http://schemas.microsoft.com/office/drawing/2014/main" val="3448496441"/>
                    </a:ext>
                  </a:extLst>
                </a:gridCol>
                <a:gridCol w="1138784">
                  <a:extLst>
                    <a:ext uri="{9D8B030D-6E8A-4147-A177-3AD203B41FA5}">
                      <a16:colId xmlns:a16="http://schemas.microsoft.com/office/drawing/2014/main" val="1806075336"/>
                    </a:ext>
                  </a:extLst>
                </a:gridCol>
                <a:gridCol w="1138784">
                  <a:extLst>
                    <a:ext uri="{9D8B030D-6E8A-4147-A177-3AD203B41FA5}">
                      <a16:colId xmlns:a16="http://schemas.microsoft.com/office/drawing/2014/main" val="905139390"/>
                    </a:ext>
                  </a:extLst>
                </a:gridCol>
                <a:gridCol w="1138784">
                  <a:extLst>
                    <a:ext uri="{9D8B030D-6E8A-4147-A177-3AD203B41FA5}">
                      <a16:colId xmlns:a16="http://schemas.microsoft.com/office/drawing/2014/main" val="427476550"/>
                    </a:ext>
                  </a:extLst>
                </a:gridCol>
              </a:tblGrid>
              <a:tr h="5244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Fecha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Año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Años que han pasado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Día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181358"/>
                  </a:ext>
                </a:extLst>
              </a:tr>
              <a:tr h="524440">
                <a:tc>
                  <a:txBody>
                    <a:bodyPr/>
                    <a:lstStyle/>
                    <a:p>
                      <a:r>
                        <a:rPr lang="es-MX" sz="1200" dirty="0"/>
                        <a:t>2017-01-01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2017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Sunday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5640316"/>
                  </a:ext>
                </a:extLst>
              </a:tr>
              <a:tr h="524440"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2008-12-04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2008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>
                          <a:solidFill>
                            <a:srgbClr val="002060"/>
                          </a:solidFill>
                        </a:rPr>
                        <a:t>Thursday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790126"/>
                  </a:ext>
                </a:extLst>
              </a:tr>
              <a:tr h="524440">
                <a:tc>
                  <a:txBody>
                    <a:bodyPr/>
                    <a:lstStyle/>
                    <a:p>
                      <a:r>
                        <a:rPr lang="es-MX" sz="1200" dirty="0"/>
                        <a:t>1988-06-23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1988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33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Thursday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314209"/>
                  </a:ext>
                </a:extLst>
              </a:tr>
              <a:tr h="524440"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1999-08-25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1999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>
                          <a:solidFill>
                            <a:srgbClr val="002060"/>
                          </a:solidFill>
                        </a:rPr>
                        <a:t>Wednesday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630919"/>
                  </a:ext>
                </a:extLst>
              </a:tr>
              <a:tr h="524440">
                <a:tc>
                  <a:txBody>
                    <a:bodyPr/>
                    <a:lstStyle/>
                    <a:p>
                      <a:r>
                        <a:rPr lang="es-MX" sz="1200" dirty="0"/>
                        <a:t>1993-02-20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1993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28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200" dirty="0" err="1"/>
                        <a:t>Saturday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790047"/>
                  </a:ext>
                </a:extLst>
              </a:tr>
            </a:tbl>
          </a:graphicData>
        </a:graphic>
      </p:graphicFrame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26610E9-8236-4A83-AD54-16D59F95C05B}"/>
              </a:ext>
            </a:extLst>
          </p:cNvPr>
          <p:cNvSpPr txBox="1">
            <a:spLocks/>
          </p:cNvSpPr>
          <p:nvPr/>
        </p:nvSpPr>
        <p:spPr>
          <a:xfrm>
            <a:off x="6096000" y="5311584"/>
            <a:ext cx="5693920" cy="103085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600" dirty="0">
                <a:solidFill>
                  <a:srgbClr val="002060"/>
                </a:solidFill>
                <a:ea typeface="+mn-ea"/>
              </a:rPr>
              <a:t>Detectar </a:t>
            </a:r>
            <a:r>
              <a:rPr lang="es-MX" sz="1600" b="1" dirty="0">
                <a:solidFill>
                  <a:srgbClr val="002060"/>
                </a:solidFill>
                <a:ea typeface="+mn-ea"/>
              </a:rPr>
              <a:t>patrones en el tiempo </a:t>
            </a:r>
            <a:r>
              <a:rPr lang="es-MX" sz="1600" dirty="0">
                <a:solidFill>
                  <a:srgbClr val="002060"/>
                </a:solidFill>
                <a:ea typeface="+mn-ea"/>
              </a:rPr>
              <a:t>que un solo formato no se puede observar tan fácil. </a:t>
            </a:r>
            <a:endParaRPr lang="en-US" sz="1600" dirty="0">
              <a:solidFill>
                <a:srgbClr val="002060"/>
              </a:solidFill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A85DC-61EE-AF49-95D6-42345FB90F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07" y="1799775"/>
            <a:ext cx="4773130" cy="3179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Picture 3">
            <a:extLst>
              <a:ext uri="{FF2B5EF4-FFF2-40B4-BE49-F238E27FC236}">
                <a16:creationId xmlns:a16="http://schemas.microsoft.com/office/drawing/2014/main" id="{E2DF9C41-931A-9B4D-9AC3-31862FB04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2295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47232" y="1517515"/>
            <a:ext cx="5557088" cy="51163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s-MX" sz="2000" dirty="0"/>
              <a:t>Favor de seguir el ejercicio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Funciones y paquetes de Python: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_tradnl" sz="2000" b="1" i="1" dirty="0">
                <a:solidFill>
                  <a:schemeClr val="accent2"/>
                </a:solidFill>
              </a:rPr>
              <a:t>Pandas: </a:t>
            </a:r>
            <a:r>
              <a:rPr lang="es-ES_tradnl" sz="2000" b="1" i="1" dirty="0" err="1">
                <a:solidFill>
                  <a:schemeClr val="accent2"/>
                </a:solidFill>
              </a:rPr>
              <a:t>read_csv</a:t>
            </a:r>
            <a:r>
              <a:rPr lang="es-ES_tradnl" sz="2000" b="1" i="1" dirty="0">
                <a:solidFill>
                  <a:schemeClr val="accent2"/>
                </a:solidFill>
              </a:rPr>
              <a:t>(), </a:t>
            </a:r>
            <a:r>
              <a:rPr lang="es-ES_tradnl" sz="2000" b="1" i="1" dirty="0" err="1">
                <a:solidFill>
                  <a:schemeClr val="accent2"/>
                </a:solidFill>
              </a:rPr>
              <a:t>to_datetime</a:t>
            </a:r>
            <a:r>
              <a:rPr lang="es-ES_tradnl" sz="2000" b="1" i="1" dirty="0">
                <a:solidFill>
                  <a:schemeClr val="accent2"/>
                </a:solidFill>
              </a:rPr>
              <a:t>(), </a:t>
            </a:r>
            <a:r>
              <a:rPr lang="es-ES_tradnl" sz="2000" b="1" i="1" dirty="0" err="1">
                <a:solidFill>
                  <a:schemeClr val="accent2"/>
                </a:solidFill>
              </a:rPr>
              <a:t>dt.year</a:t>
            </a:r>
            <a:r>
              <a:rPr lang="es-ES_tradnl" sz="2000" b="1" i="1" dirty="0">
                <a:solidFill>
                  <a:schemeClr val="accent2"/>
                </a:solidFill>
              </a:rPr>
              <a:t>, </a:t>
            </a:r>
            <a:r>
              <a:rPr lang="es-ES_tradnl" sz="2000" b="1" i="1" dirty="0" err="1">
                <a:solidFill>
                  <a:schemeClr val="accent2"/>
                </a:solidFill>
              </a:rPr>
              <a:t>dt.month</a:t>
            </a:r>
            <a:r>
              <a:rPr lang="es-ES_tradnl" sz="2000" b="1" i="1" dirty="0">
                <a:solidFill>
                  <a:schemeClr val="accent2"/>
                </a:solidFill>
              </a:rPr>
              <a:t>, .</a:t>
            </a:r>
            <a:r>
              <a:rPr lang="es-ES_tradnl" sz="2000" b="1" i="1" dirty="0" err="1">
                <a:solidFill>
                  <a:schemeClr val="accent2"/>
                </a:solidFill>
              </a:rPr>
              <a:t>today</a:t>
            </a:r>
            <a:r>
              <a:rPr lang="es-ES_tradnl" sz="2000" b="1" i="1" dirty="0">
                <a:solidFill>
                  <a:schemeClr val="accent2"/>
                </a:solidFill>
              </a:rPr>
              <a:t>(), .</a:t>
            </a:r>
            <a:r>
              <a:rPr lang="es-ES_tradnl" sz="2000" b="1" i="1" dirty="0" err="1">
                <a:solidFill>
                  <a:schemeClr val="accent2"/>
                </a:solidFill>
              </a:rPr>
              <a:t>day_name</a:t>
            </a:r>
            <a:r>
              <a:rPr lang="es-ES_tradnl" sz="2000" b="1" i="1" dirty="0">
                <a:solidFill>
                  <a:schemeClr val="accent2"/>
                </a:solidFill>
              </a:rPr>
              <a:t>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 | Aprendizaje activo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5" y="1949406"/>
            <a:ext cx="4242935" cy="41850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B5ED33F7-209A-3D4B-9DE2-E6E94DC4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4011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4465"/>
            <a:ext cx="12192000" cy="57335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C69D46-49B1-FD46-8408-D69DBB5C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 | </a:t>
            </a:r>
            <a:r>
              <a:rPr lang="es-MX" i="1" dirty="0" err="1"/>
              <a:t>BreakOut</a:t>
            </a:r>
            <a:r>
              <a:rPr lang="es-MX" i="1" dirty="0"/>
              <a:t> </a:t>
            </a:r>
            <a:r>
              <a:rPr lang="es-MX" i="1" dirty="0" err="1"/>
              <a:t>Rooms</a:t>
            </a:r>
            <a:r>
              <a:rPr lang="es-MX" i="1" dirty="0"/>
              <a:t> </a:t>
            </a:r>
            <a:r>
              <a:rPr lang="es-MX" dirty="0"/>
              <a:t>(BOR)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65D9CA2-74D7-1B42-984C-1B532D69F3E1}"/>
              </a:ext>
            </a:extLst>
          </p:cNvPr>
          <p:cNvSpPr/>
          <p:nvPr/>
        </p:nvSpPr>
        <p:spPr>
          <a:xfrm>
            <a:off x="6615288" y="3397793"/>
            <a:ext cx="3628464" cy="246506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bg1">
                <a:lumMod val="85000"/>
                <a:alpha val="6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AA4B1B-9967-074B-8657-D68EB4CC23D9}"/>
              </a:ext>
            </a:extLst>
          </p:cNvPr>
          <p:cNvSpPr txBox="1"/>
          <p:nvPr/>
        </p:nvSpPr>
        <p:spPr>
          <a:xfrm>
            <a:off x="420315" y="1927654"/>
            <a:ext cx="3620345" cy="42136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Font typeface="Arial"/>
              <a:buChar char="•"/>
              <a:defRPr sz="2000"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600"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Al unirte,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aparecerá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un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mensaje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Después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estarás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con un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grupo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pequeño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de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compañeros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</p:txBody>
      </p:sp>
      <p:pic>
        <p:nvPicPr>
          <p:cNvPr id="1026" name="Picture 2" descr="Zoom Breakout Rooms Masterclass - Jan Ke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859" y="2153962"/>
            <a:ext cx="3114476" cy="8886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C1A66429-5EF2-BD42-9F6A-C434DC47F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998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Arial" panose="020B0604020202020204" pitchFamily="34" charset="0"/>
              </a:rPr>
              <a:t>Agrupamiento de Variables </a:t>
            </a:r>
            <a:r>
              <a:rPr lang="es-ES_tradnl" dirty="0"/>
              <a:t>| Tema 2.3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/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3655926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2</a:t>
            </a:r>
            <a:endParaRPr lang="en-US" sz="1600" b="1" dirty="0"/>
          </a:p>
        </p:txBody>
      </p:sp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EE45E470-9D6F-8847-BA54-145423AF4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5409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613112-4B03-455D-A474-023AD4345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9646" y="1272409"/>
            <a:ext cx="6429205" cy="3942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/>
              <a:t>Agrupamiento en contenedores </a:t>
            </a:r>
            <a:r>
              <a:rPr lang="es-MX" sz="2000" b="1" dirty="0">
                <a:solidFill>
                  <a:schemeClr val="accent2"/>
                </a:solidFill>
              </a:rPr>
              <a:t>(</a:t>
            </a:r>
            <a:r>
              <a:rPr lang="es-MX" sz="2000" b="1" dirty="0" err="1">
                <a:solidFill>
                  <a:schemeClr val="accent2"/>
                </a:solidFill>
              </a:rPr>
              <a:t>binning</a:t>
            </a:r>
            <a:r>
              <a:rPr lang="es-MX" sz="2000" b="1" dirty="0">
                <a:solidFill>
                  <a:schemeClr val="accent2"/>
                </a:solidFill>
              </a:rPr>
              <a:t>)</a:t>
            </a:r>
            <a:r>
              <a:rPr lang="es-MX" sz="2000" dirty="0"/>
              <a:t>: </a:t>
            </a:r>
          </a:p>
          <a:p>
            <a:pPr marL="0" indent="0">
              <a:buNone/>
            </a:pPr>
            <a:r>
              <a:rPr lang="es-MX" sz="2000" dirty="0"/>
              <a:t>Regularizar información, aunque se sacrifica un poco de información. </a:t>
            </a:r>
          </a:p>
          <a:p>
            <a:pPr marL="0" indent="0">
              <a:buNone/>
            </a:pPr>
            <a:r>
              <a:rPr lang="es-MX" sz="2000" dirty="0"/>
              <a:t>Ejemplo supermercado: </a:t>
            </a:r>
          </a:p>
          <a:p>
            <a:pPr marL="685800"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1800" b="1" dirty="0">
                <a:solidFill>
                  <a:srgbClr val="002060"/>
                </a:solidFill>
              </a:rPr>
              <a:t>Producto: </a:t>
            </a:r>
            <a:r>
              <a:rPr lang="es-MX" sz="1800" dirty="0">
                <a:solidFill>
                  <a:srgbClr val="002060"/>
                </a:solidFill>
              </a:rPr>
              <a:t>Detergente</a:t>
            </a:r>
          </a:p>
          <a:p>
            <a:pPr marL="685800"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1800" b="1" dirty="0">
                <a:solidFill>
                  <a:schemeClr val="accent2"/>
                </a:solidFill>
              </a:rPr>
              <a:t>Área</a:t>
            </a:r>
            <a:r>
              <a:rPr lang="es-MX" sz="1800" dirty="0"/>
              <a:t>: Limpieza del hogar</a:t>
            </a:r>
          </a:p>
          <a:p>
            <a:pPr marL="685800"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1800" b="1" dirty="0">
                <a:solidFill>
                  <a:srgbClr val="002060"/>
                </a:solidFill>
              </a:rPr>
              <a:t>Departamento: </a:t>
            </a:r>
            <a:r>
              <a:rPr lang="es-MX" sz="1800" dirty="0">
                <a:solidFill>
                  <a:srgbClr val="002060"/>
                </a:solidFill>
              </a:rPr>
              <a:t>Limpieza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49573-8696-4D27-922E-10A7D33A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Agrupamiento de Variables </a:t>
            </a:r>
            <a:r>
              <a:rPr lang="es-ES_tradnl" dirty="0"/>
              <a:t>| Tema 2.3</a:t>
            </a:r>
            <a:endParaRPr lang="en-U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DAA02CA-DAAD-43DF-B6C8-E9BFE5618B97}"/>
              </a:ext>
            </a:extLst>
          </p:cNvPr>
          <p:cNvSpPr txBox="1">
            <a:spLocks/>
          </p:cNvSpPr>
          <p:nvPr/>
        </p:nvSpPr>
        <p:spPr>
          <a:xfrm>
            <a:off x="663405" y="5319822"/>
            <a:ext cx="4205531" cy="103085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sz="1600" b="1" i="1" dirty="0">
                <a:solidFill>
                  <a:srgbClr val="002060"/>
                </a:solidFill>
                <a:ea typeface="+mn-ea"/>
              </a:rPr>
              <a:t>Importancia: </a:t>
            </a:r>
            <a:r>
              <a:rPr lang="es-MX" sz="1600" dirty="0">
                <a:solidFill>
                  <a:srgbClr val="002060"/>
                </a:solidFill>
                <a:ea typeface="+mn-ea"/>
              </a:rPr>
              <a:t>Generar una nueva categoría, con información adicional implícita en alguna otra variable. </a:t>
            </a:r>
            <a:endParaRPr lang="en-US" sz="1600" dirty="0">
              <a:solidFill>
                <a:srgbClr val="002060"/>
              </a:solidFill>
              <a:ea typeface="+mn-e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7B26AA-7485-4F0E-946B-F8D0BB4CE4FA}"/>
              </a:ext>
            </a:extLst>
          </p:cNvPr>
          <p:cNvCxnSpPr/>
          <p:nvPr/>
        </p:nvCxnSpPr>
        <p:spPr>
          <a:xfrm>
            <a:off x="10071376" y="3548012"/>
            <a:ext cx="0" cy="1313234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61CCE39-01F8-414B-BE0D-2007563375E8}"/>
              </a:ext>
            </a:extLst>
          </p:cNvPr>
          <p:cNvSpPr/>
          <p:nvPr/>
        </p:nvSpPr>
        <p:spPr>
          <a:xfrm>
            <a:off x="10165408" y="4625963"/>
            <a:ext cx="1365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>
                <a:solidFill>
                  <a:srgbClr val="002060"/>
                </a:solidFill>
              </a:rPr>
              <a:t>A</a:t>
            </a:r>
            <a:r>
              <a:rPr lang="en-US" sz="1400" b="1" dirty="0" err="1">
                <a:solidFill>
                  <a:srgbClr val="002060"/>
                </a:solidFill>
              </a:rPr>
              <a:t>gregado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E4C36-D888-4B1A-988C-728ABFDF087D}"/>
              </a:ext>
            </a:extLst>
          </p:cNvPr>
          <p:cNvSpPr/>
          <p:nvPr/>
        </p:nvSpPr>
        <p:spPr>
          <a:xfrm>
            <a:off x="10165408" y="3462217"/>
            <a:ext cx="2026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>
                <a:solidFill>
                  <a:srgbClr val="002060"/>
                </a:solidFill>
              </a:rPr>
              <a:t>Desa</a:t>
            </a:r>
            <a:r>
              <a:rPr lang="en-US" sz="1400" b="1" dirty="0" err="1">
                <a:solidFill>
                  <a:srgbClr val="002060"/>
                </a:solidFill>
              </a:rPr>
              <a:t>gregado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DD7B588E-D0F0-4368-B639-DD79FD3DF62E}"/>
              </a:ext>
            </a:extLst>
          </p:cNvPr>
          <p:cNvSpPr txBox="1">
            <a:spLocks/>
          </p:cNvSpPr>
          <p:nvPr/>
        </p:nvSpPr>
        <p:spPr>
          <a:xfrm>
            <a:off x="5489646" y="5319822"/>
            <a:ext cx="6429205" cy="103085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600" dirty="0">
                <a:solidFill>
                  <a:srgbClr val="002060"/>
                </a:solidFill>
                <a:ea typeface="+mn-ea"/>
              </a:rPr>
              <a:t>Se puede utilizar con </a:t>
            </a:r>
            <a:r>
              <a:rPr lang="es-MX" sz="1600" b="1" dirty="0">
                <a:solidFill>
                  <a:srgbClr val="002060"/>
                </a:solidFill>
                <a:ea typeface="+mn-ea"/>
              </a:rPr>
              <a:t>variables categóricas y numéricas</a:t>
            </a:r>
            <a:r>
              <a:rPr lang="es-MX" sz="1600" dirty="0">
                <a:solidFill>
                  <a:srgbClr val="002060"/>
                </a:solidFill>
                <a:ea typeface="+mn-ea"/>
              </a:rPr>
              <a:t>. </a:t>
            </a:r>
          </a:p>
          <a:p>
            <a:pPr marL="0" indent="0" algn="ctr">
              <a:buFont typeface="Arial"/>
              <a:buNone/>
            </a:pPr>
            <a:r>
              <a:rPr lang="es-MX" sz="1600" dirty="0">
                <a:solidFill>
                  <a:srgbClr val="002060"/>
                </a:solidFill>
                <a:ea typeface="+mn-ea"/>
              </a:rPr>
              <a:t>Se recomienda cuando tenemos categorías/niveles con poca frecuencia (afecta el desempeño de nuestro modelo). </a:t>
            </a:r>
            <a:endParaRPr lang="en-US" sz="1600" dirty="0">
              <a:solidFill>
                <a:srgbClr val="002060"/>
              </a:solidFill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8C4EE-0C4C-3A41-8FCB-99B3CCA2FE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83" y="1934721"/>
            <a:ext cx="4565602" cy="28211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Picture 3">
            <a:extLst>
              <a:ext uri="{FF2B5EF4-FFF2-40B4-BE49-F238E27FC236}">
                <a16:creationId xmlns:a16="http://schemas.microsoft.com/office/drawing/2014/main" id="{9695381E-585F-494A-BA7D-BF7346CA7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059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96747" y="1368735"/>
            <a:ext cx="4959456" cy="52651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Crearás un </a:t>
            </a:r>
            <a:r>
              <a:rPr lang="es-ES" sz="2000" b="1" dirty="0">
                <a:solidFill>
                  <a:srgbClr val="002060"/>
                </a:solidFill>
              </a:rPr>
              <a:t>conjunto de datos </a:t>
            </a:r>
            <a:r>
              <a:rPr lang="es-ES" sz="2000" dirty="0"/>
              <a:t>final luego de aplicar </a:t>
            </a:r>
            <a:r>
              <a:rPr lang="es-ES" sz="2000" b="1" dirty="0">
                <a:solidFill>
                  <a:schemeClr val="accent2"/>
                </a:solidFill>
              </a:rPr>
              <a:t>técnicas para valores perdidos, atípicos y agrupación de variables</a:t>
            </a:r>
            <a:r>
              <a:rPr lang="es-ES" sz="2000" dirty="0"/>
              <a:t> </a:t>
            </a:r>
            <a:endParaRPr lang="es-MX" sz="2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particulares de la sesión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113960"/>
            <a:ext cx="6400801" cy="574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639F3E6D-A464-D94E-97EC-5C7321FD2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5862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34150" y="2446625"/>
            <a:ext cx="5034998" cy="3367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Antes: </a:t>
            </a:r>
          </a:p>
          <a:p>
            <a:pPr>
              <a:lnSpc>
                <a:spcPct val="100000"/>
              </a:lnSpc>
            </a:pPr>
            <a:r>
              <a:rPr lang="es-MX" sz="2000" b="1" dirty="0">
                <a:solidFill>
                  <a:schemeClr val="accent2"/>
                </a:solidFill>
              </a:rPr>
              <a:t>Tidy Data: </a:t>
            </a:r>
            <a:r>
              <a:rPr lang="es-MX" sz="2000" dirty="0"/>
              <a:t>Cada renglón es una instancia/observación particular, y las columnas con características distintivas de esta</a:t>
            </a:r>
          </a:p>
          <a:p>
            <a:pPr>
              <a:lnSpc>
                <a:spcPct val="100000"/>
              </a:lnSpc>
            </a:pPr>
            <a:r>
              <a:rPr lang="es-MX" sz="2000" b="1" dirty="0">
                <a:solidFill>
                  <a:srgbClr val="002060"/>
                </a:solidFill>
              </a:rPr>
              <a:t>Operaciones de agrupamiento: </a:t>
            </a:r>
            <a:r>
              <a:rPr lang="es-MX" sz="2000" dirty="0">
                <a:solidFill>
                  <a:srgbClr val="002060"/>
                </a:solidFill>
              </a:rPr>
              <a:t>Son necesarias para asegurarse de tener un formato “tidy” en nuestros datos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Agrupamiento de Variables </a:t>
            </a:r>
            <a:r>
              <a:rPr lang="es-ES_tradnl" dirty="0"/>
              <a:t>| Tema 2.3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C4E78-44C6-B34E-87D7-DF860FDBB7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09" y="2198975"/>
            <a:ext cx="5375742" cy="33218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95E3EE03-E129-1A4E-95D9-CC48F002F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4210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A28A12-1617-41D0-8443-B35283CF2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620" y="1368736"/>
            <a:ext cx="11101700" cy="6586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Ejemplo</a:t>
            </a:r>
            <a:r>
              <a:rPr lang="en-US" sz="2400" b="1" dirty="0">
                <a:solidFill>
                  <a:srgbClr val="002060"/>
                </a:solidFill>
              </a:rPr>
              <a:t>: Ventas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609B16-0C04-4522-839B-F34850CD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Agrupamiento de Variables </a:t>
            </a:r>
            <a:r>
              <a:rPr lang="es-ES_tradnl" dirty="0"/>
              <a:t>| Tema 2.3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538D95-B4A1-4593-A68E-2AA7524B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73202"/>
              </p:ext>
            </p:extLst>
          </p:nvPr>
        </p:nvGraphicFramePr>
        <p:xfrm>
          <a:off x="543078" y="2843301"/>
          <a:ext cx="5510391" cy="3637014"/>
        </p:xfrm>
        <a:graphic>
          <a:graphicData uri="http://schemas.openxmlformats.org/drawingml/2006/table">
            <a:tbl>
              <a:tblPr/>
              <a:tblGrid>
                <a:gridCol w="1256755">
                  <a:extLst>
                    <a:ext uri="{9D8B030D-6E8A-4147-A177-3AD203B41FA5}">
                      <a16:colId xmlns:a16="http://schemas.microsoft.com/office/drawing/2014/main" val="3907666998"/>
                    </a:ext>
                  </a:extLst>
                </a:gridCol>
                <a:gridCol w="2126818">
                  <a:extLst>
                    <a:ext uri="{9D8B030D-6E8A-4147-A177-3AD203B41FA5}">
                      <a16:colId xmlns:a16="http://schemas.microsoft.com/office/drawing/2014/main" val="1592516712"/>
                    </a:ext>
                  </a:extLst>
                </a:gridCol>
                <a:gridCol w="2126818">
                  <a:extLst>
                    <a:ext uri="{9D8B030D-6E8A-4147-A177-3AD203B41FA5}">
                      <a16:colId xmlns:a16="http://schemas.microsoft.com/office/drawing/2014/main" val="1259107806"/>
                    </a:ext>
                  </a:extLst>
                </a:gridCol>
              </a:tblGrid>
              <a:tr h="492519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Asesor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Fecha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Ventas que concretó mayores de $1000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00764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500407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1820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94572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73826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26648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87031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662136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266911"/>
                  </a:ext>
                </a:extLst>
              </a:tr>
              <a:tr h="32121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3-05-2021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63772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76008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3690BE4-9D61-43A2-8184-58B4B11D1500}"/>
              </a:ext>
            </a:extLst>
          </p:cNvPr>
          <p:cNvSpPr txBox="1">
            <a:spLocks/>
          </p:cNvSpPr>
          <p:nvPr/>
        </p:nvSpPr>
        <p:spPr>
          <a:xfrm>
            <a:off x="6178989" y="1994414"/>
            <a:ext cx="5510391" cy="662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800" b="1" dirty="0">
                <a:solidFill>
                  <a:schemeClr val="bg1"/>
                </a:solidFill>
                <a:ea typeface="+mn-ea"/>
              </a:rPr>
              <a:t>En promedio, ¿Cuánto venden por semana mes mis asesores? </a:t>
            </a:r>
            <a:endParaRPr lang="en-US" sz="1800" b="1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6B59E7C-A208-405D-869D-F8A20CB85846}"/>
              </a:ext>
            </a:extLst>
          </p:cNvPr>
          <p:cNvSpPr txBox="1">
            <a:spLocks/>
          </p:cNvSpPr>
          <p:nvPr/>
        </p:nvSpPr>
        <p:spPr>
          <a:xfrm>
            <a:off x="543079" y="1998209"/>
            <a:ext cx="5510391" cy="658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800" b="1" dirty="0">
                <a:solidFill>
                  <a:schemeClr val="bg1"/>
                </a:solidFill>
                <a:ea typeface="+mn-ea"/>
              </a:rPr>
              <a:t>Registro de ventas</a:t>
            </a:r>
            <a:endParaRPr lang="en-US" sz="1800" b="1" dirty="0">
              <a:solidFill>
                <a:schemeClr val="bg1"/>
              </a:solidFill>
              <a:ea typeface="+mn-ea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885D63-D4DE-4370-A4A3-5CB267DEC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894044"/>
              </p:ext>
            </p:extLst>
          </p:nvPr>
        </p:nvGraphicFramePr>
        <p:xfrm>
          <a:off x="6178989" y="2862454"/>
          <a:ext cx="5510391" cy="1284159"/>
        </p:xfrm>
        <a:graphic>
          <a:graphicData uri="http://schemas.openxmlformats.org/drawingml/2006/table">
            <a:tbl>
              <a:tblPr/>
              <a:tblGrid>
                <a:gridCol w="1256755">
                  <a:extLst>
                    <a:ext uri="{9D8B030D-6E8A-4147-A177-3AD203B41FA5}">
                      <a16:colId xmlns:a16="http://schemas.microsoft.com/office/drawing/2014/main" val="24259735"/>
                    </a:ext>
                  </a:extLst>
                </a:gridCol>
                <a:gridCol w="2126818">
                  <a:extLst>
                    <a:ext uri="{9D8B030D-6E8A-4147-A177-3AD203B41FA5}">
                      <a16:colId xmlns:a16="http://schemas.microsoft.com/office/drawing/2014/main" val="1682648504"/>
                    </a:ext>
                  </a:extLst>
                </a:gridCol>
                <a:gridCol w="2126818">
                  <a:extLst>
                    <a:ext uri="{9D8B030D-6E8A-4147-A177-3AD203B41FA5}">
                      <a16:colId xmlns:a16="http://schemas.microsoft.com/office/drawing/2014/main" val="2298899867"/>
                    </a:ext>
                  </a:extLst>
                </a:gridCol>
              </a:tblGrid>
              <a:tr h="283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Asesor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Ventas que concretó mayores de $1000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84667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23164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47805"/>
                  </a:ext>
                </a:extLst>
              </a:tr>
              <a:tr h="283273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5095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DE9EB7-0EBB-43B7-81F2-59D645F5968D}"/>
              </a:ext>
            </a:extLst>
          </p:cNvPr>
          <p:cNvSpPr/>
          <p:nvPr/>
        </p:nvSpPr>
        <p:spPr>
          <a:xfrm>
            <a:off x="6464598" y="4830549"/>
            <a:ext cx="4939172" cy="1079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¿</a:t>
            </a:r>
            <a:r>
              <a:rPr lang="en-US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Quién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se </a:t>
            </a:r>
            <a:r>
              <a:rPr lang="en-US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lleva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el bono del </a:t>
            </a:r>
            <a:r>
              <a:rPr lang="en-US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mes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? </a:t>
            </a:r>
          </a:p>
        </p:txBody>
      </p:sp>
      <p:pic>
        <p:nvPicPr>
          <p:cNvPr id="10" name="Picture 9" descr="Picture 3">
            <a:extLst>
              <a:ext uri="{FF2B5EF4-FFF2-40B4-BE49-F238E27FC236}">
                <a16:creationId xmlns:a16="http://schemas.microsoft.com/office/drawing/2014/main" id="{BAFD80E0-1CDE-A24A-AF25-9A72FE3C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9352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4465"/>
            <a:ext cx="12192000" cy="57335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C69D46-49B1-FD46-8408-D69DBB5C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 | </a:t>
            </a:r>
            <a:r>
              <a:rPr lang="es-MX" i="1" dirty="0" err="1"/>
              <a:t>BreakOut</a:t>
            </a:r>
            <a:r>
              <a:rPr lang="es-MX" i="1" dirty="0"/>
              <a:t> </a:t>
            </a:r>
            <a:r>
              <a:rPr lang="es-MX" i="1" dirty="0" err="1"/>
              <a:t>Rooms</a:t>
            </a:r>
            <a:r>
              <a:rPr lang="es-MX" i="1" dirty="0"/>
              <a:t> </a:t>
            </a:r>
            <a:r>
              <a:rPr lang="es-MX" dirty="0"/>
              <a:t>(BOR)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65D9CA2-74D7-1B42-984C-1B532D69F3E1}"/>
              </a:ext>
            </a:extLst>
          </p:cNvPr>
          <p:cNvSpPr/>
          <p:nvPr/>
        </p:nvSpPr>
        <p:spPr>
          <a:xfrm>
            <a:off x="6615288" y="3397793"/>
            <a:ext cx="3628464" cy="246506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bg1">
                <a:lumMod val="85000"/>
                <a:alpha val="6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AA4B1B-9967-074B-8657-D68EB4CC23D9}"/>
              </a:ext>
            </a:extLst>
          </p:cNvPr>
          <p:cNvSpPr txBox="1"/>
          <p:nvPr/>
        </p:nvSpPr>
        <p:spPr>
          <a:xfrm>
            <a:off x="420315" y="1927654"/>
            <a:ext cx="3620345" cy="42136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Font typeface="Arial"/>
              <a:buChar char="•"/>
              <a:defRPr sz="2000"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600"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C815F"/>
              </a:buClr>
              <a:buFont typeface="Arial"/>
              <a:buChar char="•"/>
              <a:defRPr sz="1400"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Al unirte,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aparecerá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un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mensaje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  <a:p>
            <a:pPr marL="514350" indent="-514350">
              <a:lnSpc>
                <a:spcPts val="2800"/>
              </a:lnSpc>
              <a:spcAft>
                <a:spcPts val="1000"/>
              </a:spcAft>
              <a:buFont typeface="+mj-lt"/>
              <a:buAutoNum type="arabicPeriod"/>
            </a:pP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Después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estarás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con un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grupo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pequeño</a:t>
            </a:r>
            <a:r>
              <a:rPr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de</a:t>
            </a:r>
            <a:r>
              <a:rPr lang="en-US" sz="2800" b="1" dirty="0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 </a:t>
            </a:r>
            <a:r>
              <a:rPr sz="2800" b="1" dirty="0" err="1">
                <a:effectLst>
                  <a:glow rad="127000">
                    <a:schemeClr val="accent1">
                      <a:lumMod val="20000"/>
                      <a:lumOff val="80000"/>
                    </a:schemeClr>
                  </a:glow>
                </a:effectLst>
              </a:rPr>
              <a:t>compañeros</a:t>
            </a:r>
            <a:endParaRPr sz="2800" b="1" dirty="0">
              <a:effectLst>
                <a:glow rad="127000">
                  <a:schemeClr val="accent1">
                    <a:lumMod val="20000"/>
                    <a:lumOff val="80000"/>
                  </a:schemeClr>
                </a:glow>
              </a:effectLst>
            </a:endParaRPr>
          </a:p>
        </p:txBody>
      </p:sp>
      <p:pic>
        <p:nvPicPr>
          <p:cNvPr id="1026" name="Picture 2" descr="Zoom Breakout Rooms Masterclass - Jan Kec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859" y="2153962"/>
            <a:ext cx="3114476" cy="8886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8C59A75E-0561-D448-A1D9-7AC037C0F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8304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47232" y="1490869"/>
            <a:ext cx="5557088" cy="514298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Favor de seguir el ejercicio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 | Aprendizaje activo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815" y="1949406"/>
            <a:ext cx="4242935" cy="41850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4291AEFB-C8F1-944E-9799-157FE75F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9547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466521" y="1368735"/>
            <a:ext cx="6361043" cy="52651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1800" dirty="0"/>
              <a:t>En tu trabajo, ¿te has enfrentado a problemas en tus resultados debido a valores atípicos?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1800" dirty="0">
                <a:solidFill>
                  <a:srgbClr val="002060"/>
                </a:solidFill>
              </a:rPr>
              <a:t>¿Trabajas con muchas variables categóricas? ¿Consideras que las técnicas para distribución de variables pudieran generar valor en tus actividades cotidianas? 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1800" dirty="0"/>
              <a:t>¿Relacionas la importancia de ajustar el formato de un conjunto de datos y su influencia para obtener mayor información y mejor estructura para pasos futuros en un proyecto de analítica de datos?</a:t>
            </a:r>
          </a:p>
          <a:p>
            <a:pPr marL="0" indent="0">
              <a:buNone/>
            </a:pPr>
            <a:r>
              <a:rPr lang="es-MX" b="1" dirty="0">
                <a:solidFill>
                  <a:schemeClr val="accent2"/>
                </a:solidFill>
              </a:rPr>
              <a:t>No olvides mencionar ejemplos.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Reflexión | Tema 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9817" y="1949406"/>
            <a:ext cx="4242934" cy="4163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204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31635" y="1368735"/>
            <a:ext cx="7156174" cy="5265119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s-MX" sz="1800" b="1" dirty="0">
                <a:solidFill>
                  <a:srgbClr val="002060"/>
                </a:solidFill>
              </a:rPr>
              <a:t>Ingeniería de Características </a:t>
            </a:r>
            <a:r>
              <a:rPr lang="es-MX" sz="1800" dirty="0">
                <a:solidFill>
                  <a:srgbClr val="002060"/>
                </a:solidFill>
              </a:rPr>
              <a:t>es un </a:t>
            </a:r>
            <a:r>
              <a:rPr lang="es-MX" sz="1800" b="1" dirty="0">
                <a:solidFill>
                  <a:schemeClr val="accent2"/>
                </a:solidFill>
              </a:rPr>
              <a:t>proceso clave para generar un valor adicional</a:t>
            </a:r>
            <a:r>
              <a:rPr lang="es-MX" sz="1800" dirty="0">
                <a:solidFill>
                  <a:srgbClr val="002060"/>
                </a:solidFill>
              </a:rPr>
              <a:t> a nuestros proyectos de analítica donde, además de asegurarnos de la calidad original de los datos, este nos permite rediseñarlos para su mejor manejo </a:t>
            </a:r>
          </a:p>
          <a:p>
            <a: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s-MX" sz="1800" dirty="0"/>
              <a:t>Lidiar con </a:t>
            </a:r>
            <a:r>
              <a:rPr lang="es-MX" sz="1800" b="1" dirty="0">
                <a:solidFill>
                  <a:schemeClr val="accent2"/>
                </a:solidFill>
              </a:rPr>
              <a:t>variables categóricas </a:t>
            </a:r>
            <a:r>
              <a:rPr lang="es-MX" sz="1800" dirty="0"/>
              <a:t>por medio de técnicas como: </a:t>
            </a:r>
            <a:r>
              <a:rPr lang="es-MX" sz="1800" b="1" dirty="0">
                <a:solidFill>
                  <a:srgbClr val="002060"/>
                </a:solidFill>
              </a:rPr>
              <a:t>One Hot Encoding y Feature Split</a:t>
            </a:r>
            <a:r>
              <a:rPr lang="es-MX" sz="1800" dirty="0"/>
              <a:t>, tiene su grado de dificultad, y su correcta estructura es fundamental para poder hacer uso de ellas en etapas futuras del proyecto</a:t>
            </a:r>
          </a:p>
          <a:p>
            <a:pPr>
              <a:lnSpc>
                <a:spcPts val="24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s-MX" sz="1800" dirty="0">
                <a:solidFill>
                  <a:srgbClr val="002060"/>
                </a:solidFill>
              </a:rPr>
              <a:t>El realizar operaciones por grupo permite crear nuevas </a:t>
            </a:r>
            <a:r>
              <a:rPr lang="es-MX" sz="1800" b="1" dirty="0">
                <a:solidFill>
                  <a:srgbClr val="002060"/>
                </a:solidFill>
              </a:rPr>
              <a:t>características</a:t>
            </a:r>
            <a:r>
              <a:rPr lang="es-MX" sz="1800" dirty="0">
                <a:solidFill>
                  <a:srgbClr val="002060"/>
                </a:solidFill>
              </a:rPr>
              <a:t> que podrían </a:t>
            </a:r>
            <a:r>
              <a:rPr lang="es-MX" sz="1800" b="1" dirty="0">
                <a:solidFill>
                  <a:schemeClr val="accent2"/>
                </a:solidFill>
              </a:rPr>
              <a:t>añadir valor a nuestros ejercicios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Integración | Tema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24465"/>
            <a:ext cx="4065373" cy="5733535"/>
          </a:xfrm>
          <a:prstGeom prst="rect">
            <a:avLst/>
          </a:prstGeom>
        </p:spPr>
      </p:pic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B5B6919B-17E0-0F43-99B9-62C1FEBF1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5471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Cierre: Concepto clave | Tema 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22441"/>
            <a:ext cx="12192000" cy="5735559"/>
          </a:xfrm>
          <a:prstGeom prst="rect">
            <a:avLst/>
          </a:prstGeom>
          <a:solidFill>
            <a:srgbClr val="BBD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algn="ctr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2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8130" y="1655125"/>
            <a:ext cx="8495738" cy="467018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“Las </a:t>
            </a:r>
            <a:r>
              <a:rPr lang="es-E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características diseñadas </a:t>
            </a: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que mejoran el entrenamiento </a:t>
            </a:r>
            <a:r>
              <a:rPr lang="es-ES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proporcionan información </a:t>
            </a: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que ayuda a diferenciar de mejor manera los patrones de los datos.</a:t>
            </a:r>
          </a:p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Pero este proceso es, en cierto modo, un arte. Las </a:t>
            </a:r>
            <a:r>
              <a:rPr lang="es-E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decisiones acertadas y productivas </a:t>
            </a: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a menudo requieren </a:t>
            </a:r>
            <a:r>
              <a:rPr lang="es-E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conocimiento especializado</a:t>
            </a:r>
            <a:r>
              <a:rPr lang="es-E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.”</a:t>
            </a:r>
          </a:p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ES" sz="2400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Microsoft </a:t>
            </a:r>
            <a:r>
              <a:rPr lang="es-ES" sz="2400" dirty="0" err="1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Build</a:t>
            </a:r>
            <a:r>
              <a:rPr lang="es-ES" sz="2400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, Mayo 2021. </a:t>
            </a:r>
            <a:endParaRPr lang="en-US" sz="2400" dirty="0">
              <a:solidFill>
                <a:schemeClr val="accent2"/>
              </a:solidFill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7A0C4DBC-6B56-2148-BBE3-855E19ED1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6954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99246" y="2146563"/>
            <a:ext cx="9751043" cy="4094079"/>
            <a:chOff x="710313" y="2160812"/>
            <a:chExt cx="9751043" cy="4094079"/>
          </a:xfrm>
        </p:grpSpPr>
        <p:sp>
          <p:nvSpPr>
            <p:cNvPr id="27" name="Rectangle 26"/>
            <p:cNvSpPr/>
            <p:nvPr/>
          </p:nvSpPr>
          <p:spPr>
            <a:xfrm>
              <a:off x="1144265" y="2187544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10313" y="2160812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1144265" y="3265005"/>
              <a:ext cx="9317091" cy="8630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10313" y="3238861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144265" y="4346257"/>
              <a:ext cx="9317091" cy="863007"/>
            </a:xfrm>
            <a:prstGeom prst="rect">
              <a:avLst/>
            </a:prstGeom>
            <a:solidFill>
              <a:srgbClr val="149491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10313" y="4307758"/>
              <a:ext cx="890593" cy="890593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1144265" y="5378549"/>
              <a:ext cx="9317091" cy="8620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10313" y="5364298"/>
              <a:ext cx="890593" cy="89059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z="152400" prstMaterial="matte">
              <a:bevelT w="127000" h="63500"/>
            </a:sp3d>
          </p:spPr>
          <p:style>
            <a:lnRef idx="1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Panorámica de la sesión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88179" y="2248184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/>
          <a:p>
            <a:pPr lvl="0" algn="l" defTabSz="889000"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s-ES" sz="2000" b="1" kern="1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Tema 1: Familiarización y Limpieza de Datos</a:t>
            </a:r>
            <a:endParaRPr lang="en-US" sz="2000" b="1" kern="12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8179" y="3325645"/>
            <a:ext cx="8769828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Tratamiento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Variables 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Ingeniería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Características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8179" y="4406897"/>
            <a:ext cx="8480181" cy="713229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/>
              <a:t>Tema</a:t>
            </a:r>
            <a:r>
              <a:rPr lang="en-US" dirty="0"/>
              <a:t> 3: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Dimensionalidad</a:t>
            </a:r>
            <a:r>
              <a:rPr lang="en-US" dirty="0"/>
              <a:t> (</a:t>
            </a:r>
            <a:r>
              <a:rPr lang="en-US" dirty="0" err="1"/>
              <a:t>Introducción</a:t>
            </a:r>
            <a:r>
              <a:rPr lang="en-US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8179" y="5439109"/>
            <a:ext cx="8480181" cy="712474"/>
          </a:xfrm>
          <a:prstGeom prst="rect">
            <a:avLst/>
          </a:prstGeo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65527" tIns="50800" rIns="50800" bIns="50800" numCol="1" spcCol="1270" anchor="ctr" anchorCtr="0">
            <a:noAutofit/>
          </a:bodyPr>
          <a:lstStyle>
            <a:defPPr>
              <a:defRPr lang="es-ES_tradnl"/>
            </a:defPPr>
            <a:lvl1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Century Gothic" panose="020B0502020202020204" pitchFamily="34" charset="0"/>
              </a:defRPr>
            </a:lvl1pPr>
          </a:lstStyle>
          <a:p>
            <a:pPr>
              <a:lnSpc>
                <a:spcPts val="22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Cierre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sesión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5864" y="1343941"/>
            <a:ext cx="2035735" cy="516155"/>
            <a:chOff x="238991" y="1390514"/>
            <a:chExt cx="2980520" cy="755703"/>
          </a:xfrm>
        </p:grpSpPr>
        <p:grpSp>
          <p:nvGrpSpPr>
            <p:cNvPr id="46" name="Group 45"/>
            <p:cNvGrpSpPr/>
            <p:nvPr/>
          </p:nvGrpSpPr>
          <p:grpSpPr>
            <a:xfrm>
              <a:off x="238991" y="1390514"/>
              <a:ext cx="755703" cy="755703"/>
              <a:chOff x="4514381" y="5355965"/>
              <a:chExt cx="1217066" cy="12170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14381" y="5355965"/>
                <a:ext cx="1217066" cy="1217066"/>
              </a:xfrm>
              <a:prstGeom prst="ellipse">
                <a:avLst/>
              </a:prstGeom>
              <a:gradFill flip="none" rotWithShape="1">
                <a:gsLst>
                  <a:gs pos="0">
                    <a:srgbClr val="03819F">
                      <a:shade val="30000"/>
                      <a:satMod val="115000"/>
                    </a:srgbClr>
                  </a:gs>
                  <a:gs pos="50000">
                    <a:srgbClr val="03819F">
                      <a:shade val="67500"/>
                      <a:satMod val="115000"/>
                    </a:srgbClr>
                  </a:gs>
                  <a:gs pos="100000">
                    <a:srgbClr val="03819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200"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665715" y="5508436"/>
                <a:ext cx="914399" cy="9143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" sx="102000" sy="102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600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</a:rPr>
                  <a:t>1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10045" y="1445200"/>
              <a:ext cx="2009466" cy="63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b="1" dirty="0"/>
                <a:t>Sesión Síncrona 1</a:t>
              </a:r>
            </a:p>
            <a:p>
              <a:r>
                <a:rPr lang="es-MX" sz="1100" dirty="0">
                  <a:solidFill>
                    <a:srgbClr val="03819F"/>
                  </a:solidFill>
                </a:rPr>
                <a:t>Aprender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49086" y="1323511"/>
            <a:ext cx="2193814" cy="55701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sys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100"/>
          </a:p>
        </p:txBody>
      </p:sp>
      <p:pic>
        <p:nvPicPr>
          <p:cNvPr id="29" name="Picture 28" descr="Picture 3">
            <a:extLst>
              <a:ext uri="{FF2B5EF4-FFF2-40B4-BE49-F238E27FC236}">
                <a16:creationId xmlns:a16="http://schemas.microsoft.com/office/drawing/2014/main" id="{FCD76C43-6D55-F54D-936C-7DCEB146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9658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7DA25-33D9-425E-A939-EAB2D1A0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84" y="227633"/>
            <a:ext cx="9065794" cy="658694"/>
          </a:xfrm>
        </p:spPr>
        <p:txBody>
          <a:bodyPr>
            <a:normAutofit/>
          </a:bodyPr>
          <a:lstStyle/>
          <a:p>
            <a:r>
              <a:rPr lang="es-ES_tradnl" dirty="0"/>
              <a:t>Introducción al siguiente Módulo | Tema 3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9C5AC-1FF7-45C6-B474-FD592EE8C96A}"/>
              </a:ext>
            </a:extLst>
          </p:cNvPr>
          <p:cNvGraphicFramePr/>
          <p:nvPr/>
        </p:nvGraphicFramePr>
        <p:xfrm>
          <a:off x="541079" y="1439333"/>
          <a:ext cx="10897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DB555E8-6F4D-4085-B980-E33B1C3D037E}"/>
              </a:ext>
            </a:extLst>
          </p:cNvPr>
          <p:cNvSpPr/>
          <p:nvPr/>
        </p:nvSpPr>
        <p:spPr>
          <a:xfrm>
            <a:off x="887659" y="5246186"/>
            <a:ext cx="1315216" cy="985479"/>
          </a:xfrm>
          <a:prstGeom prst="rightArrow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/>
              <a:t>Tema 3</a:t>
            </a:r>
            <a:endParaRPr lang="en-US" sz="1600" b="1" dirty="0"/>
          </a:p>
        </p:txBody>
      </p:sp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DB8CA45E-3075-AB4A-A4AF-3C9305C716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684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136913" y="1459496"/>
            <a:ext cx="9707259" cy="3677055"/>
          </a:xfrm>
        </p:spPr>
        <p:txBody>
          <a:bodyPr>
            <a:noAutofit/>
          </a:bodyPr>
          <a:lstStyle/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1" dirty="0">
                <a:solidFill>
                  <a:srgbClr val="002060"/>
                </a:solidFill>
              </a:rPr>
              <a:t>Ingeniería de Características: </a:t>
            </a:r>
            <a:r>
              <a:rPr lang="es-ES" sz="1700" dirty="0"/>
              <a:t>proceso por el cual pasan los datos para poder construir una estructura final de datos que sea confiable y con buena calidad. 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s-ES" sz="1700" dirty="0"/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dirty="0"/>
              <a:t>Ahora, hay que cuestionarse: 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s-ES" sz="170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700" b="1" dirty="0">
                <a:solidFill>
                  <a:schemeClr val="accent2"/>
                </a:solidFill>
              </a:rPr>
              <a:t>¿Las variables que tenemos ayudan a describir el fenómeno/problema en cuestión? 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700" b="1" dirty="0">
                <a:solidFill>
                  <a:srgbClr val="002060"/>
                </a:solidFill>
              </a:rPr>
              <a:t>¿Qué pasa cuando mi conjunto de datos tiene demasiadas variables y más que facilitar la comprensión de una situación problema, esto nos dificulta su manejo y entendimiento? 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s-ES" sz="1700" dirty="0"/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dirty="0"/>
              <a:t>Suele pensarse: </a:t>
            </a:r>
            <a:r>
              <a:rPr lang="es-ES" sz="1700" b="1" dirty="0">
                <a:solidFill>
                  <a:srgbClr val="002060"/>
                </a:solidFill>
              </a:rPr>
              <a:t>+ datos = + información </a:t>
            </a:r>
          </a:p>
          <a:p>
            <a:pPr marL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dirty="0"/>
              <a:t>*Depende de cuáles y cómo sean los datos que se emplearan.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3</a:t>
            </a:r>
            <a:endParaRPr lang="en-U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F9CD0DB-2704-4811-BAF3-5C2C254EC735}"/>
              </a:ext>
            </a:extLst>
          </p:cNvPr>
          <p:cNvSpPr txBox="1">
            <a:spLocks/>
          </p:cNvSpPr>
          <p:nvPr/>
        </p:nvSpPr>
        <p:spPr>
          <a:xfrm>
            <a:off x="2136913" y="5326072"/>
            <a:ext cx="2178312" cy="1191650"/>
          </a:xfrm>
          <a:prstGeom prst="rect">
            <a:avLst/>
          </a:prstGeom>
          <a:ln w="254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 err="1">
                <a:ea typeface="+mn-ea"/>
              </a:rPr>
              <a:t>Explotar</a:t>
            </a:r>
            <a:r>
              <a:rPr lang="en-US" sz="1400" b="1" dirty="0">
                <a:ea typeface="+mn-ea"/>
              </a:rPr>
              <a:t> y </a:t>
            </a:r>
            <a:r>
              <a:rPr lang="en-US" sz="1400" b="1" dirty="0" err="1">
                <a:ea typeface="+mn-ea"/>
              </a:rPr>
              <a:t>utilizar</a:t>
            </a:r>
            <a:r>
              <a:rPr lang="en-US" sz="1400" b="1" dirty="0">
                <a:ea typeface="+mn-ea"/>
              </a:rPr>
              <a:t> tantos </a:t>
            </a:r>
            <a:r>
              <a:rPr lang="en-US" sz="1400" b="1" dirty="0" err="1">
                <a:ea typeface="+mn-ea"/>
              </a:rPr>
              <a:t>datos</a:t>
            </a:r>
            <a:r>
              <a:rPr lang="en-US" sz="1400" b="1" dirty="0">
                <a:ea typeface="+mn-ea"/>
              </a:rPr>
              <a:t> </a:t>
            </a:r>
            <a:r>
              <a:rPr lang="en-US" sz="1400" b="1" dirty="0" err="1">
                <a:ea typeface="+mn-ea"/>
              </a:rPr>
              <a:t>en</a:t>
            </a:r>
            <a:r>
              <a:rPr lang="en-US" sz="1400" b="1" dirty="0">
                <a:ea typeface="+mn-ea"/>
              </a:rPr>
              <a:t> </a:t>
            </a:r>
            <a:r>
              <a:rPr lang="en-US" sz="1400" b="1" dirty="0" err="1">
                <a:ea typeface="+mn-ea"/>
              </a:rPr>
              <a:t>bruto</a:t>
            </a:r>
            <a:r>
              <a:rPr lang="en-US" sz="1400" b="1" dirty="0">
                <a:ea typeface="+mn-ea"/>
              </a:rPr>
              <a:t> </a:t>
            </a:r>
            <a:r>
              <a:rPr lang="en-US" sz="1400" b="1" dirty="0" err="1">
                <a:ea typeface="+mn-ea"/>
              </a:rPr>
              <a:t>como</a:t>
            </a:r>
            <a:r>
              <a:rPr lang="en-US" sz="1400" b="1" dirty="0">
                <a:ea typeface="+mn-ea"/>
              </a:rPr>
              <a:t> sea possible.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3FA1C77-354C-4644-AF14-DD6BF4BB57D7}"/>
              </a:ext>
            </a:extLst>
          </p:cNvPr>
          <p:cNvSpPr txBox="1">
            <a:spLocks/>
          </p:cNvSpPr>
          <p:nvPr/>
        </p:nvSpPr>
        <p:spPr>
          <a:xfrm>
            <a:off x="4899990" y="5326072"/>
            <a:ext cx="3827515" cy="1191650"/>
          </a:xfrm>
          <a:prstGeom prst="rect">
            <a:avLst/>
          </a:prstGeom>
          <a:ln w="254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b="1" dirty="0" err="1">
                <a:ea typeface="+mn-ea"/>
              </a:rPr>
              <a:t>Construir</a:t>
            </a:r>
            <a:r>
              <a:rPr lang="en-US" sz="1400" b="1" dirty="0">
                <a:ea typeface="+mn-ea"/>
              </a:rPr>
              <a:t> una base de </a:t>
            </a:r>
            <a:r>
              <a:rPr lang="en-US" sz="1400" b="1" dirty="0" err="1">
                <a:ea typeface="+mn-ea"/>
              </a:rPr>
              <a:t>datos</a:t>
            </a:r>
            <a:r>
              <a:rPr lang="en-US" sz="1400" b="1" dirty="0">
                <a:ea typeface="+mn-ea"/>
              </a:rPr>
              <a:t> de </a:t>
            </a:r>
            <a:r>
              <a:rPr lang="en-US" sz="1400" b="1" dirty="0" err="1">
                <a:ea typeface="+mn-ea"/>
              </a:rPr>
              <a:t>calidad</a:t>
            </a:r>
            <a:r>
              <a:rPr lang="en-US" sz="1400" b="1" dirty="0">
                <a:ea typeface="+mn-ea"/>
              </a:rPr>
              <a:t> con </a:t>
            </a:r>
            <a:r>
              <a:rPr lang="en-US" sz="1400" b="1" dirty="0" err="1">
                <a:ea typeface="+mn-ea"/>
              </a:rPr>
              <a:t>información</a:t>
            </a:r>
            <a:r>
              <a:rPr lang="en-US" sz="1400" b="1" dirty="0">
                <a:ea typeface="+mn-ea"/>
              </a:rPr>
              <a:t> </a:t>
            </a:r>
            <a:r>
              <a:rPr lang="en-US" sz="1400" b="1" dirty="0" err="1">
                <a:ea typeface="+mn-ea"/>
              </a:rPr>
              <a:t>relevante</a:t>
            </a:r>
            <a:r>
              <a:rPr lang="en-US" sz="1400" b="1" dirty="0">
                <a:ea typeface="+mn-ea"/>
              </a:rPr>
              <a:t>. </a:t>
            </a:r>
          </a:p>
          <a:p>
            <a:pPr marL="0" indent="0">
              <a:buFont typeface="Arial"/>
              <a:buNone/>
            </a:pPr>
            <a:r>
              <a:rPr lang="en-US" sz="1100" i="1" dirty="0" err="1">
                <a:solidFill>
                  <a:srgbClr val="002060"/>
                </a:solidFill>
                <a:ea typeface="+mn-ea"/>
              </a:rPr>
              <a:t>Costo</a:t>
            </a:r>
            <a:r>
              <a:rPr lang="en-US" sz="1100" i="1" dirty="0">
                <a:solidFill>
                  <a:srgbClr val="002060"/>
                </a:solidFill>
                <a:ea typeface="+mn-ea"/>
              </a:rPr>
              <a:t> de </a:t>
            </a:r>
            <a:r>
              <a:rPr lang="en-US" sz="1100" i="1" dirty="0" err="1">
                <a:solidFill>
                  <a:srgbClr val="002060"/>
                </a:solidFill>
                <a:ea typeface="+mn-ea"/>
              </a:rPr>
              <a:t>manipulación</a:t>
            </a:r>
            <a:r>
              <a:rPr lang="en-US" sz="1100" i="1" dirty="0">
                <a:solidFill>
                  <a:srgbClr val="002060"/>
                </a:solidFill>
                <a:ea typeface="+mn-ea"/>
              </a:rPr>
              <a:t>, </a:t>
            </a:r>
            <a:r>
              <a:rPr lang="en-US" sz="1100" i="1" dirty="0" err="1">
                <a:solidFill>
                  <a:srgbClr val="002060"/>
                </a:solidFill>
                <a:ea typeface="+mn-ea"/>
              </a:rPr>
              <a:t>procesamiento</a:t>
            </a:r>
            <a:r>
              <a:rPr lang="en-US" sz="1100" i="1" dirty="0">
                <a:solidFill>
                  <a:srgbClr val="002060"/>
                </a:solidFill>
                <a:ea typeface="+mn-ea"/>
              </a:rPr>
              <a:t> y </a:t>
            </a:r>
            <a:r>
              <a:rPr lang="en-US" sz="1100" i="1" dirty="0" err="1">
                <a:solidFill>
                  <a:srgbClr val="002060"/>
                </a:solidFill>
                <a:ea typeface="+mn-ea"/>
              </a:rPr>
              <a:t>almacenamiento</a:t>
            </a:r>
            <a:r>
              <a:rPr lang="en-US" sz="1100" i="1" dirty="0">
                <a:solidFill>
                  <a:srgbClr val="002060"/>
                </a:solidFill>
                <a:ea typeface="+mn-ea"/>
              </a:rPr>
              <a:t> sea el </a:t>
            </a:r>
            <a:r>
              <a:rPr lang="en-US" sz="1100" i="1" dirty="0" err="1">
                <a:solidFill>
                  <a:srgbClr val="002060"/>
                </a:solidFill>
                <a:ea typeface="+mn-ea"/>
              </a:rPr>
              <a:t>menor</a:t>
            </a:r>
            <a:r>
              <a:rPr lang="en-US" sz="1100" i="1" dirty="0">
                <a:solidFill>
                  <a:srgbClr val="002060"/>
                </a:solidFill>
                <a:ea typeface="+mn-ea"/>
              </a:rPr>
              <a:t>. 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FCF41BD-3B4D-452D-836C-102EEB3DB5AB}"/>
              </a:ext>
            </a:extLst>
          </p:cNvPr>
          <p:cNvSpPr txBox="1">
            <a:spLocks/>
          </p:cNvSpPr>
          <p:nvPr/>
        </p:nvSpPr>
        <p:spPr>
          <a:xfrm>
            <a:off x="9080770" y="5326072"/>
            <a:ext cx="2763402" cy="1191650"/>
          </a:xfrm>
          <a:prstGeom prst="rect">
            <a:avLst/>
          </a:prstGeom>
          <a:ln w="254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lang="es-ES_tradnl" sz="2200" kern="1200" dirty="0">
                <a:solidFill>
                  <a:schemeClr val="tx1"/>
                </a:solidFill>
                <a:latin typeface="Century Gothic" panose="020B0502020202020204" pitchFamily="34" charset="0"/>
                <a:ea typeface="Verdana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err="1">
                <a:ea typeface="+mn-ea"/>
              </a:rPr>
              <a:t>Analizar</a:t>
            </a:r>
            <a:r>
              <a:rPr lang="en-US" sz="1400" b="1" dirty="0">
                <a:ea typeface="+mn-ea"/>
              </a:rPr>
              <a:t>, </a:t>
            </a:r>
            <a:r>
              <a:rPr lang="en-US" sz="1400" b="1" dirty="0" err="1">
                <a:ea typeface="+mn-ea"/>
              </a:rPr>
              <a:t>filtrar</a:t>
            </a:r>
            <a:r>
              <a:rPr lang="en-US" sz="1400" b="1" dirty="0">
                <a:ea typeface="+mn-ea"/>
              </a:rPr>
              <a:t> y </a:t>
            </a:r>
            <a:r>
              <a:rPr lang="en-US" sz="1400" b="1" dirty="0" err="1">
                <a:ea typeface="+mn-ea"/>
              </a:rPr>
              <a:t>seleccionar</a:t>
            </a:r>
            <a:r>
              <a:rPr lang="en-US" sz="1400" b="1" dirty="0">
                <a:ea typeface="+mn-ea"/>
              </a:rPr>
              <a:t>: </a:t>
            </a:r>
          </a:p>
          <a:p>
            <a:pPr marL="0" indent="0">
              <a:buFont typeface="Arial"/>
              <a:buNone/>
            </a:pPr>
            <a:r>
              <a:rPr lang="en-US" sz="1100" dirty="0">
                <a:solidFill>
                  <a:srgbClr val="002060"/>
                </a:solidFill>
                <a:ea typeface="+mn-ea"/>
              </a:rPr>
              <a:t>Las </a:t>
            </a:r>
            <a:r>
              <a:rPr lang="en-US" sz="1100" dirty="0" err="1">
                <a:solidFill>
                  <a:srgbClr val="002060"/>
                </a:solidFill>
                <a:ea typeface="+mn-ea"/>
              </a:rPr>
              <a:t>características</a:t>
            </a:r>
            <a:r>
              <a:rPr lang="en-US" sz="1100" dirty="0">
                <a:solidFill>
                  <a:srgbClr val="002060"/>
                </a:solidFill>
                <a:ea typeface="+mn-ea"/>
              </a:rPr>
              <a:t> que </a:t>
            </a:r>
            <a:r>
              <a:rPr lang="en-US" sz="1100" dirty="0" err="1">
                <a:solidFill>
                  <a:srgbClr val="002060"/>
                </a:solidFill>
                <a:ea typeface="+mn-ea"/>
              </a:rPr>
              <a:t>mejor</a:t>
            </a:r>
            <a:r>
              <a:rPr lang="en-US" sz="1100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sz="1100" dirty="0" err="1">
                <a:solidFill>
                  <a:srgbClr val="002060"/>
                </a:solidFill>
                <a:ea typeface="+mn-ea"/>
              </a:rPr>
              <a:t>describan</a:t>
            </a:r>
            <a:r>
              <a:rPr lang="en-US" sz="1100" dirty="0">
                <a:solidFill>
                  <a:srgbClr val="002060"/>
                </a:solidFill>
                <a:ea typeface="+mn-ea"/>
              </a:rPr>
              <a:t> y </a:t>
            </a:r>
            <a:r>
              <a:rPr lang="en-US" sz="1100" dirty="0" err="1">
                <a:solidFill>
                  <a:srgbClr val="002060"/>
                </a:solidFill>
                <a:ea typeface="+mn-ea"/>
              </a:rPr>
              <a:t>resuelvan</a:t>
            </a:r>
            <a:r>
              <a:rPr lang="en-US" sz="1100" dirty="0">
                <a:solidFill>
                  <a:srgbClr val="002060"/>
                </a:solidFill>
                <a:ea typeface="+mn-ea"/>
              </a:rPr>
              <a:t> un </a:t>
            </a:r>
            <a:r>
              <a:rPr lang="en-US" sz="1100" dirty="0" err="1">
                <a:solidFill>
                  <a:srgbClr val="002060"/>
                </a:solidFill>
                <a:ea typeface="+mn-ea"/>
              </a:rPr>
              <a:t>problema</a:t>
            </a:r>
            <a:r>
              <a:rPr lang="en-US" sz="1100" dirty="0">
                <a:solidFill>
                  <a:srgbClr val="002060"/>
                </a:solidFill>
                <a:ea typeface="+mn-ea"/>
              </a:rPr>
              <a:t>. </a:t>
            </a: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1D7679E-8504-40CC-BE4A-65AC5EB69D48}"/>
              </a:ext>
            </a:extLst>
          </p:cNvPr>
          <p:cNvSpPr/>
          <p:nvPr/>
        </p:nvSpPr>
        <p:spPr>
          <a:xfrm>
            <a:off x="4048611" y="6168196"/>
            <a:ext cx="533227" cy="493633"/>
          </a:xfrm>
          <a:prstGeom prst="mathMultiply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9E2F6AF-C7B6-409F-A91C-B33A2638C8B0}"/>
              </a:ext>
            </a:extLst>
          </p:cNvPr>
          <p:cNvSpPr/>
          <p:nvPr/>
        </p:nvSpPr>
        <p:spPr>
          <a:xfrm>
            <a:off x="8446938" y="6168197"/>
            <a:ext cx="457200" cy="437291"/>
          </a:xfrm>
          <a:prstGeom prst="star5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6B8790-14F9-4855-8939-69A1D4B0F062}"/>
              </a:ext>
            </a:extLst>
          </p:cNvPr>
          <p:cNvSpPr/>
          <p:nvPr/>
        </p:nvSpPr>
        <p:spPr>
          <a:xfrm>
            <a:off x="11563604" y="6168196"/>
            <a:ext cx="457200" cy="437291"/>
          </a:xfrm>
          <a:prstGeom prst="star5">
            <a:avLst/>
          </a:prstGeom>
          <a:solidFill>
            <a:srgbClr val="1BB1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E63D1B-5C99-6142-8F45-AAAC6FD17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94" r="67498"/>
          <a:stretch/>
        </p:blipFill>
        <p:spPr>
          <a:xfrm>
            <a:off x="0" y="1075848"/>
            <a:ext cx="1677295" cy="578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Picture 3">
            <a:extLst>
              <a:ext uri="{FF2B5EF4-FFF2-40B4-BE49-F238E27FC236}">
                <a16:creationId xmlns:a16="http://schemas.microsoft.com/office/drawing/2014/main" id="{709ADBAE-2606-E740-9A7E-914CD17B2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739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816" y="1272129"/>
            <a:ext cx="5946183" cy="55858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731447" y="5556441"/>
            <a:ext cx="1217066" cy="1217066"/>
            <a:chOff x="4514381" y="5355965"/>
            <a:chExt cx="1217066" cy="1217066"/>
          </a:xfrm>
        </p:grpSpPr>
        <p:sp>
          <p:nvSpPr>
            <p:cNvPr id="22" name="Oval 21"/>
            <p:cNvSpPr/>
            <p:nvPr/>
          </p:nvSpPr>
          <p:spPr>
            <a:xfrm>
              <a:off x="4514381" y="5355965"/>
              <a:ext cx="1217066" cy="1217066"/>
            </a:xfrm>
            <a:prstGeom prst="ellipse">
              <a:avLst/>
            </a:prstGeom>
            <a:gradFill flip="none" rotWithShape="1">
              <a:gsLst>
                <a:gs pos="0">
                  <a:srgbClr val="03819F">
                    <a:shade val="30000"/>
                    <a:satMod val="115000"/>
                  </a:srgbClr>
                </a:gs>
                <a:gs pos="50000">
                  <a:srgbClr val="03819F">
                    <a:shade val="67500"/>
                    <a:satMod val="115000"/>
                  </a:srgbClr>
                </a:gs>
                <a:gs pos="100000">
                  <a:srgbClr val="03819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665715" y="5508436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421761" y="3298658"/>
            <a:ext cx="1217066" cy="1217066"/>
            <a:chOff x="5350234" y="3631390"/>
            <a:chExt cx="1217066" cy="1217066"/>
          </a:xfrm>
        </p:grpSpPr>
        <p:sp>
          <p:nvSpPr>
            <p:cNvPr id="23" name="Oval 22"/>
            <p:cNvSpPr/>
            <p:nvPr/>
          </p:nvSpPr>
          <p:spPr>
            <a:xfrm>
              <a:off x="5350234" y="3631390"/>
              <a:ext cx="1217066" cy="1217066"/>
            </a:xfrm>
            <a:prstGeom prst="ellipse">
              <a:avLst/>
            </a:prstGeom>
            <a:solidFill>
              <a:srgbClr val="0DBF9D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89211" y="3783861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837638" y="1588801"/>
            <a:ext cx="1217066" cy="1217066"/>
            <a:chOff x="6522541" y="2099716"/>
            <a:chExt cx="1217066" cy="1217066"/>
          </a:xfrm>
        </p:grpSpPr>
        <p:sp>
          <p:nvSpPr>
            <p:cNvPr id="28" name="Oval 27"/>
            <p:cNvSpPr/>
            <p:nvPr/>
          </p:nvSpPr>
          <p:spPr>
            <a:xfrm>
              <a:off x="6522541" y="2099716"/>
              <a:ext cx="1217066" cy="1217066"/>
            </a:xfrm>
            <a:prstGeom prst="ellipse">
              <a:avLst/>
            </a:prstGeom>
            <a:gradFill flip="none" rotWithShape="1">
              <a:gsLst>
                <a:gs pos="0">
                  <a:srgbClr val="03819F">
                    <a:shade val="30000"/>
                    <a:satMod val="115000"/>
                  </a:srgbClr>
                </a:gs>
                <a:gs pos="50000">
                  <a:srgbClr val="03819F">
                    <a:shade val="67500"/>
                    <a:satMod val="115000"/>
                  </a:srgbClr>
                </a:gs>
                <a:gs pos="100000">
                  <a:srgbClr val="03819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61518" y="2252187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952304" y="470695"/>
            <a:ext cx="1217066" cy="1217066"/>
            <a:chOff x="8048924" y="993217"/>
            <a:chExt cx="1217066" cy="1217066"/>
          </a:xfrm>
        </p:grpSpPr>
        <p:sp>
          <p:nvSpPr>
            <p:cNvPr id="31" name="Oval 30"/>
            <p:cNvSpPr/>
            <p:nvPr/>
          </p:nvSpPr>
          <p:spPr>
            <a:xfrm>
              <a:off x="8048924" y="993217"/>
              <a:ext cx="1217066" cy="1217066"/>
            </a:xfrm>
            <a:prstGeom prst="ellipse">
              <a:avLst/>
            </a:prstGeom>
            <a:solidFill>
              <a:srgbClr val="8D092F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73072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187901" y="1145688"/>
              <a:ext cx="914399" cy="914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000" b="1" dirty="0">
                  <a:solidFill>
                    <a:schemeClr val="bg1">
                      <a:lumMod val="95000"/>
                    </a:schemeClr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4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8989" y="1390514"/>
            <a:ext cx="4978884" cy="3964870"/>
            <a:chOff x="238989" y="1390514"/>
            <a:chExt cx="4978884" cy="3964870"/>
          </a:xfrm>
        </p:grpSpPr>
        <p:grpSp>
          <p:nvGrpSpPr>
            <p:cNvPr id="56" name="Group 55"/>
            <p:cNvGrpSpPr/>
            <p:nvPr/>
          </p:nvGrpSpPr>
          <p:grpSpPr>
            <a:xfrm>
              <a:off x="238991" y="1390514"/>
              <a:ext cx="3096957" cy="755703"/>
              <a:chOff x="238991" y="1390514"/>
              <a:chExt cx="3096957" cy="75570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38991" y="1390514"/>
                <a:ext cx="755703" cy="755703"/>
                <a:chOff x="4514381" y="5355965"/>
                <a:chExt cx="1217066" cy="1217066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4514381" y="5355965"/>
                  <a:ext cx="1217066" cy="121706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3819F">
                        <a:shade val="30000"/>
                        <a:satMod val="115000"/>
                      </a:srgbClr>
                    </a:gs>
                    <a:gs pos="50000">
                      <a:srgbClr val="03819F">
                        <a:shade val="67500"/>
                        <a:satMod val="115000"/>
                      </a:srgbClr>
                    </a:gs>
                    <a:gs pos="100000">
                      <a:srgbClr val="03819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645815" y="5508437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1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1210045" y="1445200"/>
                <a:ext cx="2125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Sesión Síncrona 1</a:t>
                </a:r>
              </a:p>
              <a:p>
                <a:r>
                  <a:rPr lang="es-MX" dirty="0">
                    <a:solidFill>
                      <a:srgbClr val="03819F"/>
                    </a:solidFill>
                  </a:rPr>
                  <a:t>Aprender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38990" y="2460236"/>
              <a:ext cx="4978883" cy="755703"/>
              <a:chOff x="238990" y="2390599"/>
              <a:chExt cx="4978883" cy="755703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238990" y="2390599"/>
                <a:ext cx="755703" cy="755703"/>
                <a:chOff x="5350234" y="3631390"/>
                <a:chExt cx="1217066" cy="121706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5350234" y="3631390"/>
                  <a:ext cx="1217066" cy="1217066"/>
                </a:xfrm>
                <a:prstGeom prst="ellipse">
                  <a:avLst/>
                </a:prstGeom>
                <a:solidFill>
                  <a:srgbClr val="0DBF9D"/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481668" y="3783862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2</a:t>
                  </a: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1210045" y="2445285"/>
                <a:ext cx="4007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Trabajo asíncrono 1</a:t>
                </a:r>
              </a:p>
              <a:p>
                <a:r>
                  <a:rPr lang="es-MX" dirty="0">
                    <a:solidFill>
                      <a:srgbClr val="0DBF9D"/>
                    </a:solidFill>
                  </a:rPr>
                  <a:t>Profundizar | </a:t>
                </a:r>
                <a:r>
                  <a:rPr lang="es-MX" dirty="0">
                    <a:solidFill>
                      <a:schemeClr val="bg1">
                        <a:lumMod val="65000"/>
                      </a:schemeClr>
                    </a:solidFill>
                  </a:rPr>
                  <a:t>Ruta de Aprendizaje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38991" y="3529958"/>
              <a:ext cx="3585871" cy="755703"/>
              <a:chOff x="238991" y="3482460"/>
              <a:chExt cx="3585871" cy="75570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238991" y="3482460"/>
                <a:ext cx="755703" cy="755703"/>
                <a:chOff x="6522541" y="2099716"/>
                <a:chExt cx="1217066" cy="1217066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6522541" y="2099716"/>
                  <a:ext cx="1217066" cy="121706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3819F">
                        <a:shade val="30000"/>
                        <a:satMod val="115000"/>
                      </a:srgbClr>
                    </a:gs>
                    <a:gs pos="50000">
                      <a:srgbClr val="03819F">
                        <a:shade val="67500"/>
                        <a:satMod val="115000"/>
                      </a:srgbClr>
                    </a:gs>
                    <a:gs pos="100000">
                      <a:srgbClr val="03819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653975" y="2252188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3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1210044" y="3537146"/>
                <a:ext cx="2614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Sesión Síncrona 2</a:t>
                </a:r>
              </a:p>
              <a:p>
                <a:r>
                  <a:rPr lang="es-MX" dirty="0">
                    <a:solidFill>
                      <a:srgbClr val="03819F"/>
                    </a:solidFill>
                  </a:rPr>
                  <a:t>Preparar para Aplicar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38989" y="4599681"/>
              <a:ext cx="4252722" cy="755703"/>
              <a:chOff x="238989" y="4599681"/>
              <a:chExt cx="4252722" cy="755703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238989" y="4599681"/>
                <a:ext cx="755703" cy="755703"/>
                <a:chOff x="8048924" y="993217"/>
                <a:chExt cx="1217066" cy="121706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8048924" y="993217"/>
                  <a:ext cx="1217066" cy="1217066"/>
                </a:xfrm>
                <a:prstGeom prst="ellipse">
                  <a:avLst/>
                </a:prstGeom>
                <a:solidFill>
                  <a:srgbClr val="8D092F"/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>
                    <a:solidFill>
                      <a:srgbClr val="730726"/>
                    </a:solidFill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8180358" y="1125788"/>
                  <a:ext cx="914398" cy="9143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27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2000" b="1" dirty="0">
                      <a:solidFill>
                        <a:schemeClr val="bg1">
                          <a:lumMod val="95000"/>
                        </a:schemeClr>
                      </a:solidFill>
                      <a:effectLst>
                        <a:glow rad="63500">
                          <a:schemeClr val="accent3">
                            <a:satMod val="175000"/>
                            <a:alpha val="40000"/>
                          </a:schemeClr>
                        </a:glow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1210043" y="4654367"/>
                <a:ext cx="32816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/>
                  <a:t>Trabajo asíncrono 2</a:t>
                </a:r>
              </a:p>
              <a:p>
                <a:r>
                  <a:rPr lang="es-MX" dirty="0">
                    <a:solidFill>
                      <a:srgbClr val="8D092F"/>
                    </a:solidFill>
                  </a:rPr>
                  <a:t>Aplicar en el trabajo | </a:t>
                </a:r>
                <a:r>
                  <a:rPr lang="es-MX" dirty="0"/>
                  <a:t>Reto</a:t>
                </a: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123984" y="1274974"/>
            <a:ext cx="5093889" cy="98678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sysDash"/>
          </a:ln>
          <a:effectLst>
            <a:glow rad="762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5" name="Picture 54" descr="Picture 3">
            <a:extLst>
              <a:ext uri="{FF2B5EF4-FFF2-40B4-BE49-F238E27FC236}">
                <a16:creationId xmlns:a16="http://schemas.microsoft.com/office/drawing/2014/main" id="{ECB766E5-3060-534E-8B9D-945E7BED4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5124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366731" y="1322961"/>
            <a:ext cx="7825269" cy="5307405"/>
          </a:xfrm>
        </p:spPr>
        <p:txBody>
          <a:bodyPr>
            <a:noAutofit/>
          </a:bodyPr>
          <a:lstStyle/>
          <a:p>
            <a:pPr marL="0" indent="0" fontAlgn="base">
              <a:spcBef>
                <a:spcPts val="500"/>
              </a:spcBef>
              <a:spcAft>
                <a:spcPts val="1000"/>
              </a:spcAft>
              <a:buNone/>
            </a:pPr>
            <a:r>
              <a:rPr lang="es-ES" sz="1800" dirty="0"/>
              <a:t>En la siguiente etapa aprenderás: </a:t>
            </a:r>
          </a:p>
          <a:p>
            <a:pPr fontAlgn="base"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ES" sz="1800" dirty="0">
                <a:solidFill>
                  <a:srgbClr val="002060"/>
                </a:solidFill>
              </a:rPr>
              <a:t>Conceptos teóricos y aplicaciones prácticas de 2 de los modelos de reducción de dimensionalidad más conocidos: </a:t>
            </a:r>
          </a:p>
          <a:p>
            <a:pPr lvl="1" fontAlgn="base">
              <a:spcBef>
                <a:spcPts val="500"/>
              </a:spcBef>
              <a:spcAft>
                <a:spcPts val="1000"/>
              </a:spcAft>
              <a:buSzPct val="100000"/>
              <a:buFont typeface="System Font Regular"/>
              <a:buChar char="-"/>
            </a:pPr>
            <a:r>
              <a:rPr lang="es-ES" sz="1800" b="1" dirty="0">
                <a:solidFill>
                  <a:schemeClr val="accent2"/>
                </a:solidFill>
              </a:rPr>
              <a:t>Análisis de Componentes Principales </a:t>
            </a:r>
            <a:r>
              <a:rPr lang="es-ES" sz="1800" dirty="0"/>
              <a:t>(PCA, por sus siglas en inglés)</a:t>
            </a:r>
          </a:p>
          <a:p>
            <a:pPr lvl="1" fontAlgn="base">
              <a:spcBef>
                <a:spcPts val="500"/>
              </a:spcBef>
              <a:spcAft>
                <a:spcPts val="1000"/>
              </a:spcAft>
              <a:buSzPct val="100000"/>
              <a:buFont typeface="System Font Regular"/>
              <a:buChar char="-"/>
            </a:pPr>
            <a:r>
              <a:rPr lang="es-ES" sz="1800" b="1" dirty="0">
                <a:solidFill>
                  <a:srgbClr val="002060"/>
                </a:solidFill>
              </a:rPr>
              <a:t>Análisis Factorial </a:t>
            </a:r>
            <a:r>
              <a:rPr lang="es-ES" sz="1800" dirty="0">
                <a:solidFill>
                  <a:srgbClr val="002060"/>
                </a:solidFill>
              </a:rPr>
              <a:t>(FA, por sus siglas en inglés)</a:t>
            </a:r>
          </a:p>
          <a:p>
            <a:pPr fontAlgn="base"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ES" sz="1800" dirty="0"/>
              <a:t>La importancia de seleccionar las variables adecuadas para diferentes tipos de problemas</a:t>
            </a:r>
          </a:p>
          <a:p>
            <a:pPr fontAlgn="base">
              <a:spcBef>
                <a:spcPts val="500"/>
              </a:spcBef>
              <a:spcAft>
                <a:spcPts val="1000"/>
              </a:spcAft>
              <a:buSzPct val="100000"/>
            </a:pPr>
            <a:r>
              <a:rPr lang="es-ES" sz="1800" dirty="0">
                <a:solidFill>
                  <a:srgbClr val="002060"/>
                </a:solidFill>
              </a:rPr>
              <a:t>Experimentaras el proceso de construcción e implementación, desde la ejecución de código hasta el proceso de toma de decisiones para llegar al diseño final de un conjunto de datos </a:t>
            </a:r>
            <a:r>
              <a:rPr lang="es-ES" sz="1800" b="1" i="1" dirty="0">
                <a:solidFill>
                  <a:srgbClr val="002060"/>
                </a:solidFill>
              </a:rPr>
              <a:t>(</a:t>
            </a:r>
            <a:r>
              <a:rPr lang="es-ES" sz="1800" b="1" i="1" dirty="0" err="1">
                <a:solidFill>
                  <a:srgbClr val="002060"/>
                </a:solidFill>
              </a:rPr>
              <a:t>dataset</a:t>
            </a:r>
            <a:r>
              <a:rPr lang="es-ES" sz="1800" b="1" i="1" dirty="0">
                <a:solidFill>
                  <a:srgbClr val="002060"/>
                </a:solidFill>
              </a:rPr>
              <a:t>) </a:t>
            </a:r>
            <a:r>
              <a:rPr lang="es-ES" sz="1800" dirty="0">
                <a:solidFill>
                  <a:srgbClr val="002060"/>
                </a:solidFill>
              </a:rPr>
              <a:t>que posteriormente pueda ser utilizado para ejecutar modelos estadísticos o de aprendizaje de máquina como solución a una problemática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Propósito | Tema 3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BEFEF5-6496-4ED3-A386-8EC003FD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423" y="1504683"/>
            <a:ext cx="3835750" cy="200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&#10;&#10;Description automatically generated">
            <a:extLst>
              <a:ext uri="{FF2B5EF4-FFF2-40B4-BE49-F238E27FC236}">
                <a16:creationId xmlns:a16="http://schemas.microsoft.com/office/drawing/2014/main" id="{833D14A6-5AB5-4BE4-B7D0-68AED553B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797"/>
          <a:stretch/>
        </p:blipFill>
        <p:spPr bwMode="auto">
          <a:xfrm>
            <a:off x="8379" y="3719365"/>
            <a:ext cx="3788369" cy="29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A068B34A-9D6E-BF43-9BDB-3CFA043FA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3706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>
                <a:solidFill>
                  <a:srgbClr val="002060"/>
                </a:solidFill>
              </a:rPr>
              <a:t>¿Es clara la relación entre los 3 temas del módulo?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/>
              <a:t>¿En tu ambiente laboral te has encontrado con situaciones donde tener este conocimiento hubiera sido práctico?</a:t>
            </a:r>
          </a:p>
          <a:p>
            <a:pPr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s-MX" sz="2000" dirty="0">
                <a:solidFill>
                  <a:srgbClr val="002060"/>
                </a:solidFill>
              </a:rPr>
              <a:t>¿Por qué consideras que el proceso de Ingeniería de Características es clave para cualquier proyecto de </a:t>
            </a:r>
            <a:r>
              <a:rPr lang="es-MX" sz="2000" b="1" dirty="0">
                <a:solidFill>
                  <a:srgbClr val="002060"/>
                </a:solidFill>
              </a:rPr>
              <a:t>Ciencia de Dato</a:t>
            </a:r>
            <a:r>
              <a:rPr lang="es-MX" sz="2000" dirty="0">
                <a:solidFill>
                  <a:srgbClr val="002060"/>
                </a:solidFill>
              </a:rPr>
              <a:t>s 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Reflexión | Tema 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9817" y="1949406"/>
            <a:ext cx="4242934" cy="4163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7B50BA29-A178-E143-A259-CE5E26F7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045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82347" y="1408182"/>
            <a:ext cx="6844929" cy="37091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 dirty="0"/>
              <a:t>El tema 3, en esta sesión, fue solamente una introducción a lo que se va a ver en la siguiente sesión de </a:t>
            </a:r>
            <a:r>
              <a:rPr lang="es-MX" sz="1800" b="1" dirty="0">
                <a:solidFill>
                  <a:srgbClr val="002060"/>
                </a:solidFill>
              </a:rPr>
              <a:t>PROFUNDIZA</a:t>
            </a:r>
            <a:r>
              <a:rPr lang="es-MX" sz="1800" dirty="0"/>
              <a:t>. 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MX" sz="1800" dirty="0"/>
              <a:t>Sin embargo, es muy importante tener presente que el proceso de </a:t>
            </a:r>
            <a:r>
              <a:rPr lang="es-MX" sz="1800" b="1" dirty="0">
                <a:solidFill>
                  <a:schemeClr val="accent2"/>
                </a:solidFill>
              </a:rPr>
              <a:t>Ingeniería de Características </a:t>
            </a:r>
            <a:r>
              <a:rPr lang="es-MX" sz="1800" dirty="0"/>
              <a:t>abarca más que solo estructurar los datos, es un proceso que </a:t>
            </a:r>
            <a:r>
              <a:rPr lang="es-MX" sz="1800" b="1" dirty="0">
                <a:solidFill>
                  <a:srgbClr val="002060"/>
                </a:solidFill>
              </a:rPr>
              <a:t>permite entender con más profundidad una situación </a:t>
            </a:r>
            <a:r>
              <a:rPr lang="es-MX" sz="1800" dirty="0"/>
              <a:t>problema y es un proceso facilitador de propuestas para mejorar el desempeño de cualquier modelo a aplicar.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Integración | Tema 3</a:t>
            </a:r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82347" y="5117285"/>
            <a:ext cx="6844929" cy="1205694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_tradnl" sz="1600" dirty="0">
                <a:solidFill>
                  <a:srgbClr val="002060"/>
                </a:solidFill>
              </a:rPr>
              <a:t>El seleccionar el mejor conjunto de variables para poder construir un modelo, impacta en </a:t>
            </a:r>
            <a:r>
              <a:rPr lang="es-ES_tradnl" sz="1600" b="1" dirty="0">
                <a:solidFill>
                  <a:srgbClr val="002060"/>
                </a:solidFill>
              </a:rPr>
              <a:t>tiempos de procesamiento, interpretación de resultados, tiempo de lectura y espacio de almacenamiento</a:t>
            </a:r>
            <a:r>
              <a:rPr lang="es-ES_tradnl" sz="1600" dirty="0">
                <a:solidFill>
                  <a:srgbClr val="002060"/>
                </a:solidFill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24465"/>
            <a:ext cx="4065373" cy="5733535"/>
          </a:xfrm>
          <a:prstGeom prst="rect">
            <a:avLst/>
          </a:prstGeom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11B49BF2-1C47-F140-AE98-A2A6CF6E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640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Cierre: Concepto clave | Tema 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22441"/>
            <a:ext cx="12192000" cy="5735559"/>
          </a:xfrm>
          <a:prstGeom prst="rect">
            <a:avLst/>
          </a:prstGeom>
          <a:solidFill>
            <a:srgbClr val="BBD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algn="ctr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2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2157" y="2367504"/>
            <a:ext cx="8367686" cy="132613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</a:t>
            </a:r>
            <a:r>
              <a:rPr lang="en-US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Data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is the new oil.” </a:t>
            </a:r>
          </a:p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400" dirty="0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-Clive </a:t>
            </a:r>
            <a:r>
              <a:rPr lang="en-US" sz="2400" dirty="0" err="1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Humby</a:t>
            </a:r>
            <a:endParaRPr lang="en-US" sz="2400" dirty="0"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9A75-80D6-49C4-926B-1C81FEB5AA21}"/>
              </a:ext>
            </a:extLst>
          </p:cNvPr>
          <p:cNvSpPr/>
          <p:nvPr/>
        </p:nvSpPr>
        <p:spPr>
          <a:xfrm>
            <a:off x="1912157" y="4195649"/>
            <a:ext cx="8367686" cy="1079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s-MX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E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n </a:t>
            </a:r>
            <a:r>
              <a:rPr lang="en-US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nuestras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manos </a:t>
            </a:r>
            <a:r>
              <a:rPr lang="en-US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está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la </a:t>
            </a:r>
            <a:r>
              <a:rPr lang="en-US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posibilidad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de </a:t>
            </a:r>
            <a:r>
              <a:rPr lang="en-US" sz="3200" b="1" dirty="0" err="1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darle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mayor </a:t>
            </a:r>
            <a:r>
              <a:rPr lang="en-US" sz="3200" b="1" dirty="0" err="1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poder</a:t>
            </a:r>
            <a:r>
              <a:rPr lang="en-US" sz="3200" b="1" dirty="0">
                <a:solidFill>
                  <a:srgbClr val="002060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 a ese combustible. </a:t>
            </a:r>
          </a:p>
        </p:txBody>
      </p:sp>
      <p:pic>
        <p:nvPicPr>
          <p:cNvPr id="9" name="Picture 6" descr="Picture 3">
            <a:extLst>
              <a:ext uri="{FF2B5EF4-FFF2-40B4-BE49-F238E27FC236}">
                <a16:creationId xmlns:a16="http://schemas.microsoft.com/office/drawing/2014/main" id="{AC7686D2-C5C0-49C7-B11E-4EC70D98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8944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281D-F307-48C1-9BDC-857AD9A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Cierre de la sesión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1000"/>
              </a:spcAft>
              <a:buSzPct val="100000"/>
            </a:pPr>
            <a:r>
              <a:rPr lang="es-MX" sz="2000" dirty="0"/>
              <a:t>Conectando con mi realidad</a:t>
            </a:r>
          </a:p>
          <a:p>
            <a:pPr>
              <a:lnSpc>
                <a:spcPct val="110000"/>
              </a:lnSpc>
              <a:spcAft>
                <a:spcPts val="1000"/>
              </a:spcAft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Práctica Integradora</a:t>
            </a:r>
          </a:p>
          <a:p>
            <a:pPr>
              <a:lnSpc>
                <a:spcPct val="110000"/>
              </a:lnSpc>
              <a:spcAft>
                <a:spcPts val="1000"/>
              </a:spcAft>
              <a:buSzPct val="100000"/>
            </a:pPr>
            <a:r>
              <a:rPr lang="es-MX" sz="2000" dirty="0"/>
              <a:t>Integración de conceptos</a:t>
            </a:r>
          </a:p>
          <a:p>
            <a:pPr>
              <a:lnSpc>
                <a:spcPct val="110000"/>
              </a:lnSpc>
              <a:spcAft>
                <a:spcPts val="1000"/>
              </a:spcAft>
              <a:buSzPct val="100000"/>
            </a:pPr>
            <a:r>
              <a:rPr lang="es-MX" sz="2000" dirty="0">
                <a:solidFill>
                  <a:srgbClr val="002060"/>
                </a:solidFill>
              </a:rPr>
              <a:t>Reflexión </a:t>
            </a:r>
          </a:p>
          <a:p>
            <a:pPr>
              <a:lnSpc>
                <a:spcPct val="110000"/>
              </a:lnSpc>
              <a:spcAft>
                <a:spcPts val="1000"/>
              </a:spcAft>
              <a:buSzPct val="100000"/>
            </a:pPr>
            <a:r>
              <a:rPr lang="es-MX" sz="2000" dirty="0"/>
              <a:t>Preguntas y Respuestas</a:t>
            </a:r>
          </a:p>
        </p:txBody>
      </p:sp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14CB7C22-23B1-DB4A-856D-1D9F246A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6405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s-MX" dirty="0">
                <a:solidFill>
                  <a:srgbClr val="002060"/>
                </a:solidFill>
              </a:rPr>
              <a:t>En este espacio se menciona la integración de conceptos de una manera que haga evidente la relevancia del tema</a:t>
            </a:r>
          </a:p>
          <a:p>
            <a:pPr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s-MX" dirty="0"/>
              <a:t>Como facilitador, asegúrate de </a:t>
            </a:r>
            <a:r>
              <a:rPr lang="es-MX" b="1" dirty="0">
                <a:solidFill>
                  <a:srgbClr val="002060"/>
                </a:solidFill>
              </a:rPr>
              <a:t>aterrizar</a:t>
            </a:r>
            <a:r>
              <a:rPr lang="es-MX" dirty="0"/>
              <a:t> y </a:t>
            </a:r>
            <a:r>
              <a:rPr lang="es-MX" b="1" dirty="0">
                <a:solidFill>
                  <a:srgbClr val="002060"/>
                </a:solidFill>
              </a:rPr>
              <a:t>clarificar</a:t>
            </a:r>
            <a:r>
              <a:rPr lang="es-MX" dirty="0"/>
              <a:t> cómo se adecúa a la realidad del participante lo visto </a:t>
            </a:r>
            <a:r>
              <a:rPr lang="es-MX" b="1" dirty="0">
                <a:solidFill>
                  <a:schemeClr val="accent2"/>
                </a:solidFill>
              </a:rPr>
              <a:t>en toda la sesión síncrona</a:t>
            </a:r>
            <a:endParaRPr lang="es-MX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Cierre | Sesión Sincrónica 1 [Aprender]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24465"/>
            <a:ext cx="4065373" cy="5733535"/>
          </a:xfrm>
          <a:prstGeom prst="rect">
            <a:avLst/>
          </a:prstGeom>
        </p:spPr>
      </p:pic>
      <p:pic>
        <p:nvPicPr>
          <p:cNvPr id="7" name="Picture 6" descr="Picture 3">
            <a:extLst>
              <a:ext uri="{FF2B5EF4-FFF2-40B4-BE49-F238E27FC236}">
                <a16:creationId xmlns:a16="http://schemas.microsoft.com/office/drawing/2014/main" id="{E74B17F2-B5FA-694E-9671-42D11C441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3618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Cierre: Concepto clave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22441"/>
            <a:ext cx="12192000" cy="5735559"/>
          </a:xfrm>
          <a:prstGeom prst="rect">
            <a:avLst/>
          </a:prstGeom>
          <a:solidFill>
            <a:srgbClr val="9394A9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01600" algn="ctr">
              <a:lnSpc>
                <a:spcPct val="90000"/>
              </a:lnSpc>
              <a:spcBef>
                <a:spcPts val="1000"/>
              </a:spcBef>
              <a:buClr>
                <a:srgbClr val="FC815F"/>
              </a:buClr>
              <a:buSzPts val="2000"/>
            </a:pPr>
            <a:endParaRPr lang="es-MX" sz="2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2157" y="3325891"/>
            <a:ext cx="8367686" cy="133594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“Above all else, </a:t>
            </a:r>
            <a:r>
              <a:rPr lang="en-US" sz="3200" b="1" dirty="0">
                <a:solidFill>
                  <a:schemeClr val="accent2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show the data</a:t>
            </a:r>
            <a:r>
              <a:rPr lang="en-US" sz="3200" b="1" dirty="0">
                <a:solidFill>
                  <a:schemeClr val="dk1"/>
                </a:solidFill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.” </a:t>
            </a:r>
          </a:p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400" dirty="0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– Edward R. </a:t>
            </a:r>
            <a:r>
              <a:rPr lang="en-US" sz="2400" dirty="0" err="1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Tufte</a:t>
            </a:r>
            <a:endParaRPr lang="en-US" sz="2400" dirty="0"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8" name="Picture 5" descr="Picture 3">
            <a:extLst>
              <a:ext uri="{FF2B5EF4-FFF2-40B4-BE49-F238E27FC236}">
                <a16:creationId xmlns:a16="http://schemas.microsoft.com/office/drawing/2014/main" id="{6A55ECE9-89C3-49F7-AF53-D00CB124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5764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Siguientes pasos | Semana de trabajo asíncrono [Profundizar]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552661" y="1368735"/>
            <a:ext cx="6051659" cy="3889855"/>
          </a:xfrm>
        </p:spPr>
        <p:txBody>
          <a:bodyPr/>
          <a:lstStyle/>
          <a:p>
            <a:pPr>
              <a:buSzPct val="100000"/>
            </a:pPr>
            <a:r>
              <a:rPr lang="es-MX" dirty="0">
                <a:solidFill>
                  <a:srgbClr val="002060"/>
                </a:solidFill>
              </a:rPr>
              <a:t>Revisar </a:t>
            </a:r>
            <a:r>
              <a:rPr lang="es-MX" b="1" dirty="0">
                <a:solidFill>
                  <a:srgbClr val="002060"/>
                </a:solidFill>
              </a:rPr>
              <a:t>CANVAS</a:t>
            </a:r>
            <a:r>
              <a:rPr lang="es-MX" dirty="0">
                <a:solidFill>
                  <a:srgbClr val="002060"/>
                </a:solidFill>
              </a:rPr>
              <a:t>: Materiales y avisos</a:t>
            </a:r>
          </a:p>
          <a:p>
            <a:pPr>
              <a:buSzPct val="100000"/>
            </a:pPr>
            <a:r>
              <a:rPr lang="es-MX" dirty="0"/>
              <a:t>Recomendaciones: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  <a:buFont typeface="Wingdings" pitchFamily="2" charset="2"/>
              <a:buChar char="ü"/>
            </a:pPr>
            <a:r>
              <a:rPr lang="es-MX" sz="2000" dirty="0">
                <a:solidFill>
                  <a:srgbClr val="002060"/>
                </a:solidFill>
              </a:rPr>
              <a:t>Prestar mucha atención a los conceptos teóricos para que la práctica sea más clara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ct val="100000"/>
              <a:buFont typeface="Wingdings" pitchFamily="2" charset="2"/>
              <a:buChar char="ü"/>
            </a:pPr>
            <a:r>
              <a:rPr lang="es-MX" sz="2000" dirty="0"/>
              <a:t>Hacer los ejercicios prácticos conforme se realiza el ejercicio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87" y="1284198"/>
            <a:ext cx="2478453" cy="24610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0512" y="3773812"/>
            <a:ext cx="3624484" cy="3110516"/>
            <a:chOff x="480512" y="3773812"/>
            <a:chExt cx="3624484" cy="3110516"/>
          </a:xfrm>
        </p:grpSpPr>
        <p:sp>
          <p:nvSpPr>
            <p:cNvPr id="11" name="Rectangle 10"/>
            <p:cNvSpPr/>
            <p:nvPr/>
          </p:nvSpPr>
          <p:spPr>
            <a:xfrm>
              <a:off x="480512" y="4584604"/>
              <a:ext cx="3624484" cy="673986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  <a:prstDash val="sysDash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109" y="3773812"/>
              <a:ext cx="3576886" cy="3110516"/>
            </a:xfrm>
            <a:prstGeom prst="rect">
              <a:avLst/>
            </a:prstGeom>
          </p:spPr>
        </p:pic>
      </p:grp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9BA4145-48B2-4D7A-9E15-471658FE00FB}"/>
              </a:ext>
            </a:extLst>
          </p:cNvPr>
          <p:cNvSpPr txBox="1">
            <a:spLocks/>
          </p:cNvSpPr>
          <p:nvPr/>
        </p:nvSpPr>
        <p:spPr>
          <a:xfrm>
            <a:off x="5552661" y="5329070"/>
            <a:ext cx="1574585" cy="120569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1400" dirty="0">
              <a:solidFill>
                <a:schemeClr val="bg1"/>
              </a:solidFill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E84386E-0E26-42CF-BDA1-063DF81DD4E2}"/>
              </a:ext>
            </a:extLst>
          </p:cNvPr>
          <p:cNvSpPr txBox="1">
            <a:spLocks/>
          </p:cNvSpPr>
          <p:nvPr/>
        </p:nvSpPr>
        <p:spPr>
          <a:xfrm>
            <a:off x="7708959" y="5329070"/>
            <a:ext cx="1574585" cy="120569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_tradnl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endParaRPr lang="es-ES_tradnl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9CE5728-BF46-401C-86DF-98B399788E36}"/>
              </a:ext>
            </a:extLst>
          </p:cNvPr>
          <p:cNvSpPr txBox="1">
            <a:spLocks/>
          </p:cNvSpPr>
          <p:nvPr/>
        </p:nvSpPr>
        <p:spPr>
          <a:xfrm>
            <a:off x="9738797" y="5329070"/>
            <a:ext cx="1574585" cy="120569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_tradnl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/>
              <a:buNone/>
              <a:defRPr sz="1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400"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 sz="2000"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/>
              <a:buChar char="•"/>
              <a:defRPr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F8B19-23E8-A141-9C29-F6E22F158607}"/>
              </a:ext>
            </a:extLst>
          </p:cNvPr>
          <p:cNvSpPr/>
          <p:nvPr/>
        </p:nvSpPr>
        <p:spPr>
          <a:xfrm>
            <a:off x="5552661" y="5659855"/>
            <a:ext cx="1508803" cy="5441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000" b="1" dirty="0" err="1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Nutre</a:t>
            </a:r>
            <a:endParaRPr lang="en-US" sz="2000" b="1" dirty="0"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8DF13B-5BDD-344D-8048-AB5D8CEC0622}"/>
              </a:ext>
            </a:extLst>
          </p:cNvPr>
          <p:cNvSpPr/>
          <p:nvPr/>
        </p:nvSpPr>
        <p:spPr>
          <a:xfrm>
            <a:off x="7708959" y="5641937"/>
            <a:ext cx="1508803" cy="5441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000" b="1" dirty="0" err="1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Significa</a:t>
            </a:r>
            <a:endParaRPr lang="en-US" sz="2000" b="1" dirty="0"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AFAA65-83CA-E34B-999F-C6F6BB495B62}"/>
              </a:ext>
            </a:extLst>
          </p:cNvPr>
          <p:cNvSpPr/>
          <p:nvPr/>
        </p:nvSpPr>
        <p:spPr>
          <a:xfrm>
            <a:off x="9738797" y="5641936"/>
            <a:ext cx="1508803" cy="5441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101600" algn="ctr">
              <a:lnSpc>
                <a:spcPts val="4000"/>
              </a:lnSpc>
              <a:spcBef>
                <a:spcPts val="1000"/>
              </a:spcBef>
              <a:spcAft>
                <a:spcPts val="1000"/>
              </a:spcAft>
              <a:buClr>
                <a:srgbClr val="FC815F"/>
              </a:buClr>
              <a:buSzPts val="2000"/>
            </a:pPr>
            <a:r>
              <a:rPr lang="en-US" sz="2000" b="1" dirty="0" err="1">
                <a:effectLst>
                  <a:glow rad="114300">
                    <a:schemeClr val="bg1">
                      <a:alpha val="90000"/>
                    </a:schemeClr>
                  </a:glow>
                </a:effectLst>
                <a:latin typeface="Century Gothic"/>
              </a:rPr>
              <a:t>Práctica</a:t>
            </a:r>
            <a:endParaRPr lang="en-US" sz="2000" b="1" dirty="0">
              <a:effectLst>
                <a:glow rad="114300">
                  <a:schemeClr val="bg1">
                    <a:alpha val="90000"/>
                  </a:schemeClr>
                </a:glow>
              </a:effectLst>
              <a:latin typeface="Century Gothic"/>
            </a:endParaRPr>
          </a:p>
        </p:txBody>
      </p:sp>
      <p:pic>
        <p:nvPicPr>
          <p:cNvPr id="19" name="Picture 18" descr="Picture 3">
            <a:extLst>
              <a:ext uri="{FF2B5EF4-FFF2-40B4-BE49-F238E27FC236}">
                <a16:creationId xmlns:a16="http://schemas.microsoft.com/office/drawing/2014/main" id="{C5C578E4-6622-3F4C-AECD-447B06712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24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8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2841284" y="227633"/>
            <a:ext cx="8524060" cy="658694"/>
          </a:xfrm>
        </p:spPr>
        <p:txBody>
          <a:bodyPr>
            <a:noAutofit/>
          </a:bodyPr>
          <a:lstStyle/>
          <a:p>
            <a:r>
              <a:rPr lang="es-ES_tradnl" dirty="0"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Dinámica de participación y convivencia</a:t>
            </a:r>
            <a:endParaRPr lang="en-US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C7AC1D7C-2901-3246-B4B5-436368493435}"/>
              </a:ext>
            </a:extLst>
          </p:cNvPr>
          <p:cNvSpPr txBox="1"/>
          <p:nvPr/>
        </p:nvSpPr>
        <p:spPr>
          <a:xfrm>
            <a:off x="1472501" y="1152818"/>
            <a:ext cx="4738833" cy="3506729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/>
              </a:rPr>
              <a:t>Sesión </a:t>
            </a:r>
            <a:r>
              <a:rPr sz="2200" b="1" dirty="0" err="1">
                <a:solidFill>
                  <a:schemeClr val="accent2"/>
                </a:solidFill>
                <a:latin typeface="Century Gothic" panose="020B0502020202020204" pitchFamily="34" charset="0"/>
                <a:cs typeface="Arial"/>
              </a:rPr>
              <a:t>grupal</a:t>
            </a:r>
            <a:r>
              <a:rPr sz="2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/>
              </a:rPr>
              <a:t>:</a:t>
            </a:r>
          </a:p>
          <a:p>
            <a:pPr marL="755015" marR="5080" lvl="1" indent="-285750">
              <a:spcBef>
                <a:spcPts val="2000"/>
              </a:spcBef>
              <a:spcAft>
                <a:spcPts val="2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dirty="0">
                <a:solidFill>
                  <a:srgbClr val="002060"/>
                </a:solidFill>
                <a:latin typeface="Century Gothic" panose="020B0502020202020204" pitchFamily="34" charset="0"/>
              </a:rPr>
              <a:t>Las dudas durante la sesión se manejarán a través del chat. </a:t>
            </a:r>
            <a:r>
              <a:rPr lang="es-MX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É</a:t>
            </a:r>
            <a:r>
              <a:rPr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stas</a:t>
            </a:r>
            <a:r>
              <a:rPr dirty="0">
                <a:solidFill>
                  <a:srgbClr val="002060"/>
                </a:solidFill>
                <a:latin typeface="Century Gothic" panose="020B0502020202020204" pitchFamily="34" charset="0"/>
              </a:rPr>
              <a:t> serán respondidas </a:t>
            </a:r>
            <a:r>
              <a:rPr dirty="0" err="1">
                <a:solidFill>
                  <a:srgbClr val="002060"/>
                </a:solidFill>
                <a:latin typeface="Century Gothic" panose="020B0502020202020204" pitchFamily="34" charset="0"/>
              </a:rPr>
              <a:t>en</a:t>
            </a:r>
            <a:r>
              <a:rPr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los</a:t>
            </a:r>
            <a:r>
              <a:rPr dirty="0">
                <a:solidFill>
                  <a:srgbClr val="002060"/>
                </a:solidFill>
                <a:latin typeface="Century Gothic" panose="020B0502020202020204" pitchFamily="34" charset="0"/>
              </a:rPr>
              <a:t> momentos definidos para </a:t>
            </a:r>
            <a:r>
              <a:rPr dirty="0" err="1">
                <a:solidFill>
                  <a:srgbClr val="002060"/>
                </a:solidFill>
                <a:latin typeface="Century Gothic" panose="020B0502020202020204" pitchFamily="34" charset="0"/>
              </a:rPr>
              <a:t>ello</a:t>
            </a:r>
            <a:endParaRPr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755015" marR="99060" lvl="1" indent="-285750">
              <a:spcBef>
                <a:spcPts val="2000"/>
              </a:spcBef>
              <a:spcAft>
                <a:spcPts val="2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dirty="0">
                <a:latin typeface="Century Gothic" panose="020B0502020202020204" pitchFamily="34" charset="0"/>
              </a:rPr>
              <a:t>Participar en las dinámicas propuestas durante la sesión de acuerdo con las </a:t>
            </a:r>
            <a:r>
              <a:rPr dirty="0" err="1">
                <a:latin typeface="Century Gothic" panose="020B0502020202020204" pitchFamily="34" charset="0"/>
              </a:rPr>
              <a:t>instrucciones</a:t>
            </a:r>
            <a:r>
              <a:rPr dirty="0">
                <a:latin typeface="Century Gothic" panose="020B0502020202020204" pitchFamily="34" charset="0"/>
              </a:rPr>
              <a:t> </a:t>
            </a:r>
            <a:r>
              <a:rPr dirty="0" err="1">
                <a:latin typeface="Century Gothic" panose="020B0502020202020204" pitchFamily="34" charset="0"/>
              </a:rPr>
              <a:t>dadas</a:t>
            </a:r>
            <a:r>
              <a:rPr dirty="0">
                <a:latin typeface="Century Gothic" panose="020B0502020202020204" pitchFamily="34" charset="0"/>
              </a:rPr>
              <a:t> para </a:t>
            </a:r>
            <a:r>
              <a:rPr dirty="0" err="1">
                <a:latin typeface="Century Gothic" panose="020B0502020202020204" pitchFamily="34" charset="0"/>
              </a:rPr>
              <a:t>cada</a:t>
            </a:r>
            <a:r>
              <a:rPr dirty="0">
                <a:latin typeface="Century Gothic" panose="020B0502020202020204" pitchFamily="34" charset="0"/>
              </a:rPr>
              <a:t> </a:t>
            </a:r>
            <a:r>
              <a:rPr dirty="0" err="1">
                <a:latin typeface="Century Gothic" panose="020B0502020202020204" pitchFamily="34" charset="0"/>
              </a:rPr>
              <a:t>una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3305" y="1817452"/>
            <a:ext cx="1192655" cy="4469533"/>
            <a:chOff x="59435" y="1979368"/>
            <a:chExt cx="1084232" cy="4063212"/>
          </a:xfrm>
        </p:grpSpPr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05D0D9AC-3CF6-8F46-8460-DAB5B64559EA}"/>
                </a:ext>
              </a:extLst>
            </p:cNvPr>
            <p:cNvSpPr/>
            <p:nvPr/>
          </p:nvSpPr>
          <p:spPr>
            <a:xfrm>
              <a:off x="428912" y="4846964"/>
              <a:ext cx="714755" cy="624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2A2CCC50-0B1F-B94F-9D08-84C400564136}"/>
                </a:ext>
              </a:extLst>
            </p:cNvPr>
            <p:cNvSpPr/>
            <p:nvPr/>
          </p:nvSpPr>
          <p:spPr>
            <a:xfrm>
              <a:off x="97535" y="4282284"/>
              <a:ext cx="652271" cy="618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3C9D955B-1BFD-4248-83FC-199E8BBE2BCD}"/>
                </a:ext>
              </a:extLst>
            </p:cNvPr>
            <p:cNvSpPr/>
            <p:nvPr/>
          </p:nvSpPr>
          <p:spPr>
            <a:xfrm>
              <a:off x="97535" y="3136160"/>
              <a:ext cx="644651" cy="6294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4E50DD38-6EF2-9F46-B75B-971F41A28B22}"/>
                </a:ext>
              </a:extLst>
            </p:cNvPr>
            <p:cNvSpPr/>
            <p:nvPr/>
          </p:nvSpPr>
          <p:spPr>
            <a:xfrm>
              <a:off x="518066" y="2554716"/>
              <a:ext cx="536447" cy="6355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C189C73A-8F9E-2E4C-82D9-A543BD00B85E}"/>
                </a:ext>
              </a:extLst>
            </p:cNvPr>
            <p:cNvSpPr/>
            <p:nvPr/>
          </p:nvSpPr>
          <p:spPr>
            <a:xfrm>
              <a:off x="59435" y="1979368"/>
              <a:ext cx="690371" cy="6294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B8258AD7-9782-CA43-B456-E3EF027938C9}"/>
                </a:ext>
              </a:extLst>
            </p:cNvPr>
            <p:cNvSpPr/>
            <p:nvPr/>
          </p:nvSpPr>
          <p:spPr>
            <a:xfrm>
              <a:off x="428912" y="3711508"/>
              <a:ext cx="714755" cy="6248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D9DEDF05-5DA7-234C-889D-5EF6AC022F02}"/>
                </a:ext>
              </a:extLst>
            </p:cNvPr>
            <p:cNvSpPr/>
            <p:nvPr/>
          </p:nvSpPr>
          <p:spPr>
            <a:xfrm>
              <a:off x="168963" y="5417741"/>
              <a:ext cx="714755" cy="6248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C7AC1D7C-2901-3246-B4B5-436368493435}"/>
              </a:ext>
            </a:extLst>
          </p:cNvPr>
          <p:cNvSpPr txBox="1"/>
          <p:nvPr/>
        </p:nvSpPr>
        <p:spPr>
          <a:xfrm>
            <a:off x="6763485" y="1145929"/>
            <a:ext cx="4922236" cy="5432898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  <a:spcAft>
                <a:spcPts val="2000"/>
              </a:spcAft>
            </a:pPr>
            <a:r>
              <a:rPr lang="es-MX" sz="2200" b="1" dirty="0" err="1">
                <a:solidFill>
                  <a:schemeClr val="accent2"/>
                </a:solidFill>
                <a:latin typeface="Century Gothic" panose="020B0502020202020204" pitchFamily="34" charset="0"/>
                <a:cs typeface="Arial"/>
              </a:rPr>
              <a:t>Rooms</a:t>
            </a:r>
            <a:r>
              <a:rPr lang="es-MX" sz="2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/>
              </a:rPr>
              <a:t>:</a:t>
            </a:r>
            <a:endParaRPr sz="2200" b="1" dirty="0">
              <a:solidFill>
                <a:schemeClr val="accent2"/>
              </a:solidFill>
              <a:latin typeface="Century Gothic" panose="020B0502020202020204" pitchFamily="34" charset="0"/>
              <a:cs typeface="Arial"/>
            </a:endParaRPr>
          </a:p>
          <a:p>
            <a:pPr marL="755015" lvl="1" indent="-285750">
              <a:lnSpc>
                <a:spcPts val="2000"/>
              </a:lnSpc>
              <a:spcBef>
                <a:spcPts val="88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Los equipos se harán de manera aleatoria y serán sólo para las actividades de práctica</a:t>
            </a:r>
          </a:p>
          <a:p>
            <a:pPr marL="755015" lvl="1" indent="-285750">
              <a:lnSpc>
                <a:spcPts val="2000"/>
              </a:lnSpc>
              <a:spcBef>
                <a:spcPts val="78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MX" dirty="0">
                <a:latin typeface="Century Gothic" panose="020B0502020202020204" pitchFamily="34" charset="0"/>
              </a:rPr>
              <a:t>Estar atentos a la notificación de zoom para unirse al </a:t>
            </a:r>
            <a:r>
              <a:rPr lang="es-MX" i="1" dirty="0" err="1">
                <a:latin typeface="Century Gothic" panose="020B0502020202020204" pitchFamily="34" charset="0"/>
              </a:rPr>
              <a:t>room</a:t>
            </a:r>
            <a:endParaRPr lang="es-MX" i="1" dirty="0">
              <a:latin typeface="Century Gothic" panose="020B0502020202020204" pitchFamily="34" charset="0"/>
            </a:endParaRPr>
          </a:p>
          <a:p>
            <a:pPr marL="755015" lvl="1" indent="-285750">
              <a:lnSpc>
                <a:spcPts val="2000"/>
              </a:lnSpc>
              <a:spcBef>
                <a:spcPts val="78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Seguir al pie de la letra las instrucciones para la dinámica en </a:t>
            </a:r>
            <a:r>
              <a:rPr lang="es-MX" i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rooms</a:t>
            </a:r>
            <a:endParaRPr lang="es-MX" i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755015" lvl="1" indent="-285750">
              <a:lnSpc>
                <a:spcPts val="2000"/>
              </a:lnSpc>
              <a:spcBef>
                <a:spcPts val="79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MX" dirty="0">
                <a:latin typeface="Century Gothic" panose="020B0502020202020204" pitchFamily="34" charset="0"/>
              </a:rPr>
              <a:t>Informar al moderador si te encuentras sólo en el </a:t>
            </a:r>
            <a:r>
              <a:rPr lang="es-MX" i="1" dirty="0" err="1">
                <a:latin typeface="Century Gothic" panose="020B0502020202020204" pitchFamily="34" charset="0"/>
              </a:rPr>
              <a:t>room</a:t>
            </a:r>
            <a:r>
              <a:rPr lang="es-MX" dirty="0">
                <a:latin typeface="Century Gothic" panose="020B0502020202020204" pitchFamily="34" charset="0"/>
              </a:rPr>
              <a:t> para reasignarte</a:t>
            </a:r>
          </a:p>
          <a:p>
            <a:pPr marL="755015" marR="5080" lvl="1" indent="-285750">
              <a:lnSpc>
                <a:spcPts val="2000"/>
              </a:lnSpc>
              <a:spcBef>
                <a:spcPts val="1030"/>
              </a:spcBef>
              <a:spcAft>
                <a:spcPts val="5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Te pedimos no salir del </a:t>
            </a:r>
            <a:r>
              <a:rPr lang="es-MX" i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room</a:t>
            </a:r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 que tienes asignado. Cualquier reasignación será realizada por parte del tutor o staff</a:t>
            </a:r>
          </a:p>
        </p:txBody>
      </p:sp>
      <p:pic>
        <p:nvPicPr>
          <p:cNvPr id="17" name="Picture 16" descr="Picture 3">
            <a:extLst>
              <a:ext uri="{FF2B5EF4-FFF2-40B4-BE49-F238E27FC236}">
                <a16:creationId xmlns:a16="http://schemas.microsoft.com/office/drawing/2014/main" id="{D2197044-4D57-2B47-A88E-626815D0A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336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684108" y="1368735"/>
            <a:ext cx="5920212" cy="5265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rgbClr val="002060"/>
                </a:solidFill>
              </a:rPr>
              <a:t>M. C. Ana Luisa Masetto Herrera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1600" dirty="0"/>
              <a:t>Maestra en Ciencia de Datos – ITAM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1600" dirty="0">
                <a:solidFill>
                  <a:srgbClr val="002060"/>
                </a:solidFill>
              </a:rPr>
              <a:t>Ingeniera Industrial y de Sistemas – ITESM, Toluca</a:t>
            </a:r>
          </a:p>
          <a:p>
            <a:pPr marL="0" indent="0">
              <a:buNone/>
            </a:pPr>
            <a:r>
              <a:rPr lang="es-MX" sz="2000" b="1" dirty="0">
                <a:solidFill>
                  <a:srgbClr val="002060"/>
                </a:solidFill>
              </a:rPr>
              <a:t>Experiencia: 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1600" dirty="0">
                <a:solidFill>
                  <a:srgbClr val="002060"/>
                </a:solidFill>
              </a:rPr>
              <a:t>Científica de Datos – ITESM, Monterrey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1600" dirty="0"/>
              <a:t>Profesora Cátedra – ITESM, Toluca</a:t>
            </a:r>
          </a:p>
          <a:p>
            <a:pPr>
              <a:lnSpc>
                <a:spcPct val="100000"/>
              </a:lnSpc>
              <a:buSzPct val="100000"/>
            </a:pPr>
            <a:r>
              <a:rPr lang="es-MX" sz="1600" dirty="0">
                <a:solidFill>
                  <a:srgbClr val="002060"/>
                </a:solidFill>
              </a:rPr>
              <a:t>Científica de Datos – IBM, México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Acerca del facilitador</a:t>
            </a:r>
            <a:endParaRPr lang="en-US" dirty="0"/>
          </a:p>
        </p:txBody>
      </p:sp>
      <p:pic>
        <p:nvPicPr>
          <p:cNvPr id="6" name="Content Placeholder 5" descr="A picture containing grass, outdoor, tree, person&#10;&#10;Description automatically generated">
            <a:extLst>
              <a:ext uri="{FF2B5EF4-FFF2-40B4-BE49-F238E27FC236}">
                <a16:creationId xmlns:a16="http://schemas.microsoft.com/office/drawing/2014/main" id="{5B4E2DC1-C70F-4037-AF6C-C2A7AE61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23" t="3906" r="6918" b="19047"/>
          <a:stretch/>
        </p:blipFill>
        <p:spPr>
          <a:xfrm>
            <a:off x="1216601" y="1972746"/>
            <a:ext cx="3488924" cy="40570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 3">
            <a:extLst>
              <a:ext uri="{FF2B5EF4-FFF2-40B4-BE49-F238E27FC236}">
                <a16:creationId xmlns:a16="http://schemas.microsoft.com/office/drawing/2014/main" id="{B82E326D-C02D-B54C-9128-128DC908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151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Conociendo más de los participantes</a:t>
            </a:r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A4CBA29-3105-42CA-B213-04AA490D67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849" y="3185467"/>
            <a:ext cx="4490965" cy="1726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2F4D36-8EF4-F748-A7F5-7225E838D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32" y="2242492"/>
            <a:ext cx="6061364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icture 3">
            <a:extLst>
              <a:ext uri="{FF2B5EF4-FFF2-40B4-BE49-F238E27FC236}">
                <a16:creationId xmlns:a16="http://schemas.microsoft.com/office/drawing/2014/main" id="{E108B681-0575-164B-9865-79051D7A8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03"/>
            <a:ext cx="12192000" cy="68342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70141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 Them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85161679E444E8EC77FDF652C16F3" ma:contentTypeVersion="8" ma:contentTypeDescription="Create a new document." ma:contentTypeScope="" ma:versionID="19c82998ee997b7131ad524e5abcff93">
  <xsd:schema xmlns:xsd="http://www.w3.org/2001/XMLSchema" xmlns:xs="http://www.w3.org/2001/XMLSchema" xmlns:p="http://schemas.microsoft.com/office/2006/metadata/properties" xmlns:ns2="3f47e1f1-1366-4c3c-9e99-2aa5dec6d70b" xmlns:ns3="1991c14b-8449-421e-83f9-9c0e401a5e70" targetNamespace="http://schemas.microsoft.com/office/2006/metadata/properties" ma:root="true" ma:fieldsID="fec605ee26ae2442b59842ddc0342c99" ns2:_="" ns3:_="">
    <xsd:import namespace="3f47e1f1-1366-4c3c-9e99-2aa5dec6d70b"/>
    <xsd:import namespace="1991c14b-8449-421e-83f9-9c0e401a5e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7e1f1-1366-4c3c-9e99-2aa5dec6d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1c14b-8449-421e-83f9-9c0e401a5e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FCD4EE-8ED2-4E26-9599-970CA704DBAB}">
  <ds:schemaRefs>
    <ds:schemaRef ds:uri="1991c14b-8449-421e-83f9-9c0e401a5e70"/>
    <ds:schemaRef ds:uri="3f47e1f1-1366-4c3c-9e99-2aa5dec6d7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6E6784-8248-453B-9577-27157674CF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8CFFD1-D9C9-4E0B-89AB-1F0D2EDAD6E9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1991c14b-8449-421e-83f9-9c0e401a5e70"/>
    <ds:schemaRef ds:uri="3f47e1f1-1366-4c3c-9e99-2aa5dec6d70b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13247</TotalTime>
  <Words>4535</Words>
  <Application>Microsoft Office PowerPoint</Application>
  <PresentationFormat>Panorámica</PresentationFormat>
  <Paragraphs>818</Paragraphs>
  <Slides>68</Slides>
  <Notes>24</Notes>
  <HiddenSlides>4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7" baseType="lpstr">
      <vt:lpstr>Arial</vt:lpstr>
      <vt:lpstr>Arial Unicode MS</vt:lpstr>
      <vt:lpstr>Calibri</vt:lpstr>
      <vt:lpstr>Cambria Math</vt:lpstr>
      <vt:lpstr>Century Gothic</vt:lpstr>
      <vt:lpstr>Century Gothic (Body)</vt:lpstr>
      <vt:lpstr>System Font Regular</vt:lpstr>
      <vt:lpstr>Wingdings</vt:lpstr>
      <vt:lpstr>Tema de Office</vt:lpstr>
      <vt:lpstr>Ingeniería de Características</vt:lpstr>
      <vt:lpstr>Bienvenida y presentación</vt:lpstr>
      <vt:lpstr>Bienvenida</vt:lpstr>
      <vt:lpstr>Objetivo principal del módulo</vt:lpstr>
      <vt:lpstr>Objetivos particulares de la sesión</vt:lpstr>
      <vt:lpstr>Agenda</vt:lpstr>
      <vt:lpstr>Dinámica de participación y convivencia</vt:lpstr>
      <vt:lpstr>Acerca del facilitador</vt:lpstr>
      <vt:lpstr>Conociendo más de los participantes</vt:lpstr>
      <vt:lpstr>Introducción</vt:lpstr>
      <vt:lpstr>Panorámica de la sesión</vt:lpstr>
      <vt:lpstr>Panorámica de la sesión</vt:lpstr>
      <vt:lpstr>Propósito | Tema 1</vt:lpstr>
      <vt:lpstr>Propósito | Tema 1</vt:lpstr>
      <vt:lpstr>Propósito | Tema 1</vt:lpstr>
      <vt:lpstr>Introducción | Recordemos</vt:lpstr>
      <vt:lpstr>Introducción | Recordemos</vt:lpstr>
      <vt:lpstr>Proceso generador de datos</vt:lpstr>
      <vt:lpstr>Introducción | Recordemos</vt:lpstr>
      <vt:lpstr>Propósito | Tema 1</vt:lpstr>
      <vt:lpstr>Tratamiento de Valores Perdidos | Tema 1</vt:lpstr>
      <vt:lpstr>Tratamiento de Valores Perdidos | Tema 1</vt:lpstr>
      <vt:lpstr>Tratamiento de Valores Perdidos | Tema 1</vt:lpstr>
      <vt:lpstr>Tratamiento de Valores Perdidos | Tema 1</vt:lpstr>
      <vt:lpstr>Actividad | Aprendizaje activo</vt:lpstr>
      <vt:lpstr>Reflexión | Tema 1</vt:lpstr>
      <vt:lpstr>Integración | Tema 1</vt:lpstr>
      <vt:lpstr>Cierre: Concepto clave | Tema 1</vt:lpstr>
      <vt:lpstr>Panorámica de la sesión</vt:lpstr>
      <vt:lpstr>Propósito | Tema 2</vt:lpstr>
      <vt:lpstr>Propósito | Tema 2</vt:lpstr>
      <vt:lpstr>Tratamiento de Valores Atípicos | Tema 2.1</vt:lpstr>
      <vt:lpstr>Tratamiento de Valores Atípicos | Tema 2.1</vt:lpstr>
      <vt:lpstr>Tratamiento de Valores Atípicos | Tema 2.1</vt:lpstr>
      <vt:lpstr>Tratamiento de Valores Atípicos | Tema 2.1</vt:lpstr>
      <vt:lpstr>Tratamiento de Valores Atípicos | Tema 2.1</vt:lpstr>
      <vt:lpstr>Tratamiento de Valores Atípicos| Tema 2.1</vt:lpstr>
      <vt:lpstr>Actividad | BreakOut Rooms (BOR)</vt:lpstr>
      <vt:lpstr>Actividad | Aprendizaje activo</vt:lpstr>
      <vt:lpstr>Distribución de Variables | Tema 2.2</vt:lpstr>
      <vt:lpstr>Distribución de Variables | Tema 2.2</vt:lpstr>
      <vt:lpstr>Distribución de Variables | Tema 2.2</vt:lpstr>
      <vt:lpstr>Distribución de Variables | Tema 2.2</vt:lpstr>
      <vt:lpstr>Distribución de Variables | Tema 2.2</vt:lpstr>
      <vt:lpstr>Distribución de Variables | Tema 2.2</vt:lpstr>
      <vt:lpstr>Actividad | Aprendizaje activo</vt:lpstr>
      <vt:lpstr>Actividad | BreakOut Rooms (BOR)</vt:lpstr>
      <vt:lpstr>Agrupamiento de Variables | Tema 2.3</vt:lpstr>
      <vt:lpstr>Agrupamiento de Variables | Tema 2.3</vt:lpstr>
      <vt:lpstr>Agrupamiento de Variables | Tema 2.3</vt:lpstr>
      <vt:lpstr>Agrupamiento de Variables | Tema 2.3</vt:lpstr>
      <vt:lpstr>Actividad | BreakOut Rooms (BOR)</vt:lpstr>
      <vt:lpstr>Actividad | Aprendizaje activo</vt:lpstr>
      <vt:lpstr>Reflexión | Tema 2</vt:lpstr>
      <vt:lpstr>Integración | Tema 2</vt:lpstr>
      <vt:lpstr>Cierre: Concepto clave | Tema 1</vt:lpstr>
      <vt:lpstr>Panorámica de la sesión</vt:lpstr>
      <vt:lpstr>Introducción al siguiente Módulo | Tema 3</vt:lpstr>
      <vt:lpstr>Propósito | Tema 3</vt:lpstr>
      <vt:lpstr>Propósito | Tema 3</vt:lpstr>
      <vt:lpstr>Reflexión | Tema 3</vt:lpstr>
      <vt:lpstr>Integración | Tema 3</vt:lpstr>
      <vt:lpstr>Cierre: Concepto clave | Tema 1</vt:lpstr>
      <vt:lpstr>Cierre de la sesión</vt:lpstr>
      <vt:lpstr>Cierre | Sesión Sincrónica 1 [Aprender]</vt:lpstr>
      <vt:lpstr>Cierre: Concepto clave</vt:lpstr>
      <vt:lpstr>Siguientes pasos | Semana de trabajo asíncrono [Profundizar]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MacBook Air DCH KW</dc:creator>
  <cp:lastModifiedBy>Elieth Rocío Sánchez Oliva</cp:lastModifiedBy>
  <cp:revision>304</cp:revision>
  <dcterms:created xsi:type="dcterms:W3CDTF">2018-03-20T14:13:47Z</dcterms:created>
  <dcterms:modified xsi:type="dcterms:W3CDTF">2021-10-28T21:15:09Z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0x010100D5485161679E444E8EC77FDF652C16F3</vt:lpwstr>
  </property>
</Properties>
</file>